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sldIdLst>
    <p:sldId id="256" r:id="rId2"/>
    <p:sldId id="258" r:id="rId3"/>
    <p:sldId id="259" r:id="rId4"/>
    <p:sldId id="263" r:id="rId5"/>
    <p:sldId id="264" r:id="rId6"/>
    <p:sldId id="265" r:id="rId7"/>
    <p:sldId id="266" r:id="rId8"/>
    <p:sldId id="268" r:id="rId9"/>
    <p:sldId id="273" r:id="rId10"/>
    <p:sldId id="274" r:id="rId11"/>
    <p:sldId id="275" r:id="rId12"/>
    <p:sldId id="305" r:id="rId13"/>
    <p:sldId id="291" r:id="rId14"/>
    <p:sldId id="292" r:id="rId15"/>
    <p:sldId id="294" r:id="rId16"/>
    <p:sldId id="293" r:id="rId17"/>
    <p:sldId id="295" r:id="rId18"/>
    <p:sldId id="296" r:id="rId19"/>
    <p:sldId id="297" r:id="rId20"/>
    <p:sldId id="298" r:id="rId21"/>
    <p:sldId id="299" r:id="rId22"/>
    <p:sldId id="300" r:id="rId23"/>
    <p:sldId id="311" r:id="rId24"/>
    <p:sldId id="302" r:id="rId25"/>
    <p:sldId id="303" r:id="rId26"/>
    <p:sldId id="304" r:id="rId27"/>
    <p:sldId id="269" r:id="rId28"/>
    <p:sldId id="312" r:id="rId29"/>
    <p:sldId id="271" r:id="rId30"/>
    <p:sldId id="270" r:id="rId31"/>
    <p:sldId id="272" r:id="rId32"/>
    <p:sldId id="267" r:id="rId33"/>
  </p:sldIdLst>
  <p:sldSz cx="12192000" cy="6858000"/>
  <p:notesSz cx="6858000" cy="9144000"/>
  <p:embeddedFontLs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优设标题黑" pitchFamily="2" charset="-122"/>
      <p:regular r:id="rId38"/>
    </p:embeddedFont>
    <p:embeddedFont>
      <p:font typeface="庞门正道标题体" panose="02010600030101010101" pitchFamily="2" charset="-122"/>
      <p:regular r:id="rId39"/>
    </p:embeddedFont>
    <p:embeddedFont>
      <p:font typeface="思源黑体 CN Medium" panose="020B0600000000000000" pitchFamily="34" charset="-128"/>
      <p:regular r:id="rId40"/>
    </p:embeddedFont>
    <p:embeddedFont>
      <p:font typeface="荆南波波黑" panose="02000800000000000000" pitchFamily="2" charset="-122"/>
      <p:bold r:id="rId41"/>
    </p:embeddedFont>
    <p:embeddedFont>
      <p:font typeface="荆南缘默体" pitchFamily="18" charset="-128"/>
      <p:bold r:id="rId42"/>
    </p:embeddedFont>
    <p:embeddedFont>
      <p:font typeface="阿里健康体2.0 中文 85 B" panose="02000700000000000000" pitchFamily="2" charset="-122"/>
      <p:regular r:id="rId43"/>
      <p:bold r:id="rId44"/>
    </p:embeddedFont>
    <p:embeddedFont>
      <p:font typeface="Bauhaus 93" pitchFamily="82" charset="77"/>
      <p:regular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KaiTi" panose="02010609060101010101" pitchFamily="49" charset="-122"/>
      <p:regular r:id="rId51"/>
    </p:embeddedFont>
    <p:embeddedFont>
      <p:font typeface="Montserrat" pitchFamily="2" charset="77"/>
      <p:regular r:id="rId52"/>
      <p:bold r:id="rId53"/>
      <p:italic r:id="rId54"/>
      <p:boldItalic r:id="rId5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082408-7D38-774F-BD65-AAE4354FE357}">
          <p14:sldIdLst>
            <p14:sldId id="256"/>
            <p14:sldId id="258"/>
            <p14:sldId id="259"/>
            <p14:sldId id="263"/>
            <p14:sldId id="264"/>
            <p14:sldId id="265"/>
            <p14:sldId id="266"/>
            <p14:sldId id="268"/>
          </p14:sldIdLst>
        </p14:section>
        <p14:section name="2.1 Network Effect" id="{8F08B6A5-D422-F04A-911B-86500D11FA1B}">
          <p14:sldIdLst>
            <p14:sldId id="273"/>
            <p14:sldId id="274"/>
            <p14:sldId id="275"/>
            <p14:sldId id="305"/>
          </p14:sldIdLst>
        </p14:section>
        <p14:section name="Platform Pricing" id="{CC99489D-5DCB-B046-BF2B-8974D7FBF351}">
          <p14:sldIdLst>
            <p14:sldId id="291"/>
            <p14:sldId id="292"/>
            <p14:sldId id="294"/>
            <p14:sldId id="293"/>
            <p14:sldId id="295"/>
            <p14:sldId id="296"/>
            <p14:sldId id="297"/>
            <p14:sldId id="298"/>
            <p14:sldId id="299"/>
            <p14:sldId id="300"/>
          </p14:sldIdLst>
        </p14:section>
        <p14:section name="2.3 Online Reputation System" id="{2ABD9335-455F-BA49-9EAD-D4E17F81B709}">
          <p14:sldIdLst>
            <p14:sldId id="311"/>
            <p14:sldId id="302"/>
          </p14:sldIdLst>
        </p14:section>
        <p14:section name="2.4 Recommendation System" id="{377D6C6A-D68E-CC42-860D-65DC0D58D2AC}">
          <p14:sldIdLst>
            <p14:sldId id="303"/>
            <p14:sldId id="304"/>
            <p14:sldId id="269"/>
            <p14:sldId id="312"/>
            <p14:sldId id="271"/>
          </p14:sldIdLst>
        </p14:section>
        <p14:section name="Extension &amp; Conclusion" id="{3FD2335A-3338-AB4F-BBEE-971C59A72299}">
          <p14:sldIdLst>
            <p14:sldId id="270"/>
            <p14:sldId id="272"/>
            <p14:sldId id="267"/>
          </p14:sldIdLst>
        </p14:section>
      </p14:sectionLst>
    </p:ext>
    <p:ext uri="{EFAFB233-063F-42B5-8137-9DF3F51BA10A}">
      <p15:sldGuideLst xmlns:p15="http://schemas.microsoft.com/office/powerpoint/2012/main">
        <p15:guide id="1" orient="horz" pos="935" userDrawn="1">
          <p15:clr>
            <a:srgbClr val="A4A3A4"/>
          </p15:clr>
        </p15:guide>
        <p15:guide id="2" pos="3545" userDrawn="1">
          <p15:clr>
            <a:srgbClr val="A4A3A4"/>
          </p15:clr>
        </p15:guide>
        <p15:guide id="3" pos="506" userDrawn="1">
          <p15:clr>
            <a:srgbClr val="A4A3A4"/>
          </p15:clr>
        </p15:guide>
        <p15:guide id="4" pos="7174" userDrawn="1">
          <p15:clr>
            <a:srgbClr val="A4A3A4"/>
          </p15:clr>
        </p15:guide>
        <p15:guide id="5" orient="horz" pos="3884" userDrawn="1">
          <p15:clr>
            <a:srgbClr val="A4A3A4"/>
          </p15:clr>
        </p15:guide>
        <p15:guide id="6" pos="1663" userDrawn="1">
          <p15:clr>
            <a:srgbClr val="A4A3A4"/>
          </p15:clr>
        </p15:guide>
        <p15:guide id="7" orient="horz" pos="1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0009"/>
    <a:srgbClr val="D20000"/>
    <a:srgbClr val="FDE7A5"/>
    <a:srgbClr val="FB8C6A"/>
    <a:srgbClr val="9F0007"/>
    <a:srgbClr val="FFF8E5"/>
    <a:srgbClr val="F50008"/>
    <a:srgbClr val="FFFDF7"/>
    <a:srgbClr val="D6000A"/>
    <a:srgbClr val="F9D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5" autoAdjust="0"/>
    <p:restoredTop sz="85447"/>
  </p:normalViewPr>
  <p:slideViewPr>
    <p:cSldViewPr snapToGrid="0" showGuides="1">
      <p:cViewPr varScale="1">
        <p:scale>
          <a:sx n="111" d="100"/>
          <a:sy n="111" d="100"/>
        </p:scale>
        <p:origin x="776" y="192"/>
      </p:cViewPr>
      <p:guideLst>
        <p:guide orient="horz" pos="935"/>
        <p:guide pos="3545"/>
        <p:guide pos="506"/>
        <p:guide pos="7174"/>
        <p:guide orient="horz" pos="3884"/>
        <p:guide pos="1663"/>
        <p:guide orient="horz" pos="1366"/>
      </p:guideLst>
    </p:cSldViewPr>
  </p:slideViewPr>
  <p:notesTextViewPr>
    <p:cViewPr>
      <p:scale>
        <a:sx n="1" d="1"/>
        <a:sy n="1" d="1"/>
      </p:scale>
      <p:origin x="0" y="0"/>
    </p:cViewPr>
  </p:notesTextViewPr>
  <p:notesViewPr>
    <p:cSldViewPr snapToGrid="0">
      <p:cViewPr varScale="1">
        <p:scale>
          <a:sx n="56" d="100"/>
          <a:sy n="56" d="100"/>
        </p:scale>
        <p:origin x="258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karry/Downloads/Default%20Data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arry/Downloads/Default%20Datase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karry/Downloads/Default%20Dataset.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ann/Desktop/phbs/platform%252520economics/&#30011;&#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'Default Dataset'!$B$1</c:f>
              <c:strCache>
                <c:ptCount val="1"/>
                <c:pt idx="0">
                  <c:v>Income (100 Million)</c:v>
                </c:pt>
              </c:strCache>
            </c:strRef>
          </c:tx>
          <c:spPr>
            <a:solidFill>
              <a:srgbClr val="9F0007"/>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rgbClr val="9F0007"/>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'Default Dataset'!$A$2:$A$12</c:f>
              <c:strCache>
                <c:ptCount val="11"/>
                <c:pt idx="0">
                  <c:v>2016</c:v>
                </c:pt>
                <c:pt idx="1">
                  <c:v>2017</c:v>
                </c:pt>
                <c:pt idx="2">
                  <c:v>2018</c:v>
                </c:pt>
                <c:pt idx="3">
                  <c:v>2019</c:v>
                </c:pt>
                <c:pt idx="4">
                  <c:v>2020</c:v>
                </c:pt>
                <c:pt idx="5">
                  <c:v>2021</c:v>
                </c:pt>
                <c:pt idx="6">
                  <c:v>2022</c:v>
                </c:pt>
                <c:pt idx="7">
                  <c:v>2023</c:v>
                </c:pt>
                <c:pt idx="8">
                  <c:v>24Q1</c:v>
                </c:pt>
                <c:pt idx="9">
                  <c:v>24Q2</c:v>
                </c:pt>
                <c:pt idx="10">
                  <c:v>24Q3</c:v>
                </c:pt>
              </c:strCache>
            </c:strRef>
          </c:cat>
          <c:val>
            <c:numRef>
              <c:f>'Default Dataset'!$B$2:$B$12</c:f>
              <c:numCache>
                <c:formatCode>General</c:formatCode>
                <c:ptCount val="11"/>
                <c:pt idx="0">
                  <c:v>5</c:v>
                </c:pt>
                <c:pt idx="1">
                  <c:v>17</c:v>
                </c:pt>
                <c:pt idx="2">
                  <c:v>131</c:v>
                </c:pt>
                <c:pt idx="3">
                  <c:v>301</c:v>
                </c:pt>
                <c:pt idx="4">
                  <c:v>595</c:v>
                </c:pt>
                <c:pt idx="5">
                  <c:v>939</c:v>
                </c:pt>
                <c:pt idx="6">
                  <c:v>1306</c:v>
                </c:pt>
                <c:pt idx="7">
                  <c:v>2476</c:v>
                </c:pt>
                <c:pt idx="8">
                  <c:v>868</c:v>
                </c:pt>
                <c:pt idx="9">
                  <c:v>971</c:v>
                </c:pt>
                <c:pt idx="10">
                  <c:v>994</c:v>
                </c:pt>
              </c:numCache>
            </c:numRef>
          </c:val>
          <c:extLst>
            <c:ext xmlns:c16="http://schemas.microsoft.com/office/drawing/2014/chart" uri="{C3380CC4-5D6E-409C-BE32-E72D297353CC}">
              <c16:uniqueId val="{00000000-A5A6-7644-B59B-C0A1D40E8686}"/>
            </c:ext>
          </c:extLst>
        </c:ser>
        <c:dLbls>
          <c:showLegendKey val="0"/>
          <c:showVal val="0"/>
          <c:showCatName val="0"/>
          <c:showSerName val="0"/>
          <c:showPercent val="0"/>
          <c:showBubbleSize val="0"/>
        </c:dLbls>
        <c:gapWidth val="219"/>
        <c:overlap val="-27"/>
        <c:axId val="1224964272"/>
        <c:axId val="1224965920"/>
      </c:barChart>
      <c:lineChart>
        <c:grouping val="standard"/>
        <c:varyColors val="0"/>
        <c:ser>
          <c:idx val="1"/>
          <c:order val="1"/>
          <c:tx>
            <c:strRef>
              <c:f>'Default Dataset'!$C$1</c:f>
              <c:strCache>
                <c:ptCount val="1"/>
                <c:pt idx="0">
                  <c:v>YoY (%, Right)</c:v>
                </c:pt>
              </c:strCache>
            </c:strRef>
          </c:tx>
          <c:spPr>
            <a:ln w="19050" cap="rnd">
              <a:solidFill>
                <a:schemeClr val="bg1">
                  <a:lumMod val="50000"/>
                </a:schemeClr>
              </a:solidFill>
              <a:round/>
            </a:ln>
            <a:effectLst/>
          </c:spPr>
          <c:marker>
            <c:symbol val="none"/>
          </c:marker>
          <c:dLbls>
            <c:spPr>
              <a:noFill/>
              <a:ln>
                <a:noFill/>
              </a:ln>
              <a:effectLst/>
            </c:spPr>
            <c:txPr>
              <a:bodyPr rot="0" spcFirstLastPara="1" vertOverflow="ellipsis" vert="horz" wrap="square" anchor="ctr" anchorCtr="1"/>
              <a:lstStyle/>
              <a:p>
                <a:pPr>
                  <a:defRPr sz="900" b="1" i="0" u="none" strike="noStrike" kern="1200" baseline="0">
                    <a:solidFill>
                      <a:schemeClr val="bg1">
                        <a:lumMod val="50000"/>
                      </a:schemeClr>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'Default Dataset'!$A$2:$A$12</c:f>
              <c:strCache>
                <c:ptCount val="11"/>
                <c:pt idx="0">
                  <c:v>2016</c:v>
                </c:pt>
                <c:pt idx="1">
                  <c:v>2017</c:v>
                </c:pt>
                <c:pt idx="2">
                  <c:v>2018</c:v>
                </c:pt>
                <c:pt idx="3">
                  <c:v>2019</c:v>
                </c:pt>
                <c:pt idx="4">
                  <c:v>2020</c:v>
                </c:pt>
                <c:pt idx="5">
                  <c:v>2021</c:v>
                </c:pt>
                <c:pt idx="6">
                  <c:v>2022</c:v>
                </c:pt>
                <c:pt idx="7">
                  <c:v>2023</c:v>
                </c:pt>
                <c:pt idx="8">
                  <c:v>24Q1</c:v>
                </c:pt>
                <c:pt idx="9">
                  <c:v>24Q2</c:v>
                </c:pt>
                <c:pt idx="10">
                  <c:v>24Q3</c:v>
                </c:pt>
              </c:strCache>
            </c:strRef>
          </c:cat>
          <c:val>
            <c:numRef>
              <c:f>'Default Dataset'!$C$2:$C$12</c:f>
              <c:numCache>
                <c:formatCode>0.0%</c:formatCode>
                <c:ptCount val="11"/>
                <c:pt idx="1">
                  <c:v>2.4</c:v>
                </c:pt>
                <c:pt idx="2">
                  <c:v>6.7058823529411766</c:v>
                </c:pt>
                <c:pt idx="3">
                  <c:v>1.2977099236641221</c:v>
                </c:pt>
                <c:pt idx="4">
                  <c:v>0.97674418604651159</c:v>
                </c:pt>
                <c:pt idx="5">
                  <c:v>0.57815126050420174</c:v>
                </c:pt>
                <c:pt idx="6">
                  <c:v>0.39084132055378062</c:v>
                </c:pt>
                <c:pt idx="7">
                  <c:v>0.8958652373660031</c:v>
                </c:pt>
                <c:pt idx="8">
                  <c:v>1.3069999999999999</c:v>
                </c:pt>
                <c:pt idx="9">
                  <c:v>0.85699999999999998</c:v>
                </c:pt>
                <c:pt idx="10">
                  <c:v>0.443</c:v>
                </c:pt>
              </c:numCache>
            </c:numRef>
          </c:val>
          <c:smooth val="0"/>
          <c:extLst>
            <c:ext xmlns:c16="http://schemas.microsoft.com/office/drawing/2014/chart" uri="{C3380CC4-5D6E-409C-BE32-E72D297353CC}">
              <c16:uniqueId val="{00000001-A5A6-7644-B59B-C0A1D40E8686}"/>
            </c:ext>
          </c:extLst>
        </c:ser>
        <c:dLbls>
          <c:showLegendKey val="0"/>
          <c:showVal val="0"/>
          <c:showCatName val="0"/>
          <c:showSerName val="0"/>
          <c:showPercent val="0"/>
          <c:showBubbleSize val="0"/>
        </c:dLbls>
        <c:marker val="1"/>
        <c:smooth val="0"/>
        <c:axId val="1224956240"/>
        <c:axId val="1224954592"/>
      </c:lineChart>
      <c:catAx>
        <c:axId val="122496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4965920"/>
        <c:crosses val="autoZero"/>
        <c:auto val="1"/>
        <c:lblAlgn val="ctr"/>
        <c:lblOffset val="100"/>
        <c:noMultiLvlLbl val="0"/>
      </c:catAx>
      <c:valAx>
        <c:axId val="1224965920"/>
        <c:scaling>
          <c:orientation val="minMax"/>
          <c:max val="25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4964272"/>
        <c:crosses val="autoZero"/>
        <c:crossBetween val="between"/>
      </c:valAx>
      <c:valAx>
        <c:axId val="1224954592"/>
        <c:scaling>
          <c:orientation val="minMax"/>
          <c:max val="7"/>
        </c:scaling>
        <c:delete val="0"/>
        <c:axPos val="r"/>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4956240"/>
        <c:crosses val="max"/>
        <c:crossBetween val="between"/>
      </c:valAx>
      <c:catAx>
        <c:axId val="1224956240"/>
        <c:scaling>
          <c:orientation val="minMax"/>
        </c:scaling>
        <c:delete val="1"/>
        <c:axPos val="b"/>
        <c:numFmt formatCode="General" sourceLinked="1"/>
        <c:majorTickMark val="none"/>
        <c:minorTickMark val="none"/>
        <c:tickLblPos val="nextTo"/>
        <c:crossAx val="1224954592"/>
        <c:crossesAt val="0"/>
        <c:auto val="1"/>
        <c:lblAlgn val="ctr"/>
        <c:lblOffset val="100"/>
        <c:noMultiLvlLbl val="0"/>
      </c:catAx>
      <c:spPr>
        <a:noFill/>
        <a:ln>
          <a:noFill/>
        </a:ln>
        <a:effectLst/>
      </c:spPr>
    </c:plotArea>
    <c:legend>
      <c:legendPos val="b"/>
      <c:layout>
        <c:manualLayout>
          <c:xMode val="edge"/>
          <c:yMode val="edge"/>
          <c:x val="0"/>
          <c:y val="0.89877150772820069"/>
          <c:w val="1"/>
          <c:h val="7.34507144940215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w="12700">
      <a:solidFill>
        <a:srgbClr val="9F0007"/>
      </a:solidFill>
      <a:prstDash val="dashDot"/>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'Default Dataset'!$B$15</c:f>
              <c:strCache>
                <c:ptCount val="1"/>
                <c:pt idx="0">
                  <c:v>GMV (100 Million)</c:v>
                </c:pt>
              </c:strCache>
            </c:strRef>
          </c:tx>
          <c:spPr>
            <a:solidFill>
              <a:srgbClr val="9F000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Dataset'!$A$16:$A$20</c:f>
              <c:numCache>
                <c:formatCode>General</c:formatCode>
                <c:ptCount val="5"/>
                <c:pt idx="0">
                  <c:v>2017</c:v>
                </c:pt>
                <c:pt idx="1">
                  <c:v>2018</c:v>
                </c:pt>
                <c:pt idx="2">
                  <c:v>2019</c:v>
                </c:pt>
                <c:pt idx="3">
                  <c:v>2020</c:v>
                </c:pt>
                <c:pt idx="4">
                  <c:v>2021</c:v>
                </c:pt>
              </c:numCache>
            </c:numRef>
          </c:cat>
          <c:val>
            <c:numRef>
              <c:f>'Default Dataset'!$B$16:$B$20</c:f>
              <c:numCache>
                <c:formatCode>General</c:formatCode>
                <c:ptCount val="5"/>
                <c:pt idx="0">
                  <c:v>1253</c:v>
                </c:pt>
                <c:pt idx="1">
                  <c:v>4544</c:v>
                </c:pt>
                <c:pt idx="2">
                  <c:v>10014</c:v>
                </c:pt>
                <c:pt idx="3">
                  <c:v>16694</c:v>
                </c:pt>
                <c:pt idx="4">
                  <c:v>24578</c:v>
                </c:pt>
              </c:numCache>
            </c:numRef>
          </c:val>
          <c:extLst>
            <c:ext xmlns:c16="http://schemas.microsoft.com/office/drawing/2014/chart" uri="{C3380CC4-5D6E-409C-BE32-E72D297353CC}">
              <c16:uniqueId val="{00000000-E2FA-CE46-8754-6D49A0185737}"/>
            </c:ext>
          </c:extLst>
        </c:ser>
        <c:dLbls>
          <c:showLegendKey val="0"/>
          <c:showVal val="0"/>
          <c:showCatName val="0"/>
          <c:showSerName val="0"/>
          <c:showPercent val="0"/>
          <c:showBubbleSize val="0"/>
        </c:dLbls>
        <c:gapWidth val="219"/>
        <c:overlap val="-27"/>
        <c:axId val="680708352"/>
        <c:axId val="680711376"/>
      </c:barChart>
      <c:lineChart>
        <c:grouping val="standard"/>
        <c:varyColors val="0"/>
        <c:ser>
          <c:idx val="1"/>
          <c:order val="1"/>
          <c:tx>
            <c:strRef>
              <c:f>'Default Dataset'!$C$15</c:f>
              <c:strCache>
                <c:ptCount val="1"/>
                <c:pt idx="0">
                  <c:v>YoY (%, Right)</c:v>
                </c:pt>
              </c:strCache>
            </c:strRef>
          </c:tx>
          <c:spPr>
            <a:ln w="19050" cap="rnd">
              <a:solidFill>
                <a:schemeClr val="bg1">
                  <a:lumMod val="5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lumMod val="50000"/>
                      </a:schemeClr>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Dataset'!$A$16:$A$20</c:f>
              <c:numCache>
                <c:formatCode>General</c:formatCode>
                <c:ptCount val="5"/>
                <c:pt idx="0">
                  <c:v>2017</c:v>
                </c:pt>
                <c:pt idx="1">
                  <c:v>2018</c:v>
                </c:pt>
                <c:pt idx="2">
                  <c:v>2019</c:v>
                </c:pt>
                <c:pt idx="3">
                  <c:v>2020</c:v>
                </c:pt>
                <c:pt idx="4">
                  <c:v>2021</c:v>
                </c:pt>
              </c:numCache>
            </c:numRef>
          </c:cat>
          <c:val>
            <c:numRef>
              <c:f>'Default Dataset'!$C$16:$C$20</c:f>
              <c:numCache>
                <c:formatCode>0.0%</c:formatCode>
                <c:ptCount val="5"/>
                <c:pt idx="1">
                  <c:v>2.6264964086193134</c:v>
                </c:pt>
                <c:pt idx="2">
                  <c:v>1.2037852112676057</c:v>
                </c:pt>
                <c:pt idx="3">
                  <c:v>0.66706610744957062</c:v>
                </c:pt>
                <c:pt idx="4">
                  <c:v>0.47226548460524742</c:v>
                </c:pt>
              </c:numCache>
            </c:numRef>
          </c:val>
          <c:smooth val="0"/>
          <c:extLst>
            <c:ext xmlns:c16="http://schemas.microsoft.com/office/drawing/2014/chart" uri="{C3380CC4-5D6E-409C-BE32-E72D297353CC}">
              <c16:uniqueId val="{00000001-E2FA-CE46-8754-6D49A0185737}"/>
            </c:ext>
          </c:extLst>
        </c:ser>
        <c:dLbls>
          <c:showLegendKey val="0"/>
          <c:showVal val="0"/>
          <c:showCatName val="0"/>
          <c:showSerName val="0"/>
          <c:showPercent val="0"/>
          <c:showBubbleSize val="0"/>
        </c:dLbls>
        <c:marker val="1"/>
        <c:smooth val="0"/>
        <c:axId val="679710944"/>
        <c:axId val="679705168"/>
      </c:lineChart>
      <c:catAx>
        <c:axId val="68070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80711376"/>
        <c:crosses val="autoZero"/>
        <c:auto val="1"/>
        <c:lblAlgn val="ctr"/>
        <c:lblOffset val="100"/>
        <c:noMultiLvlLbl val="0"/>
      </c:catAx>
      <c:valAx>
        <c:axId val="680711376"/>
        <c:scaling>
          <c:orientation val="minMax"/>
          <c:max val="25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80708352"/>
        <c:crosses val="autoZero"/>
        <c:crossBetween val="between"/>
      </c:valAx>
      <c:valAx>
        <c:axId val="679705168"/>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9710944"/>
        <c:crosses val="max"/>
        <c:crossBetween val="between"/>
      </c:valAx>
      <c:catAx>
        <c:axId val="679710944"/>
        <c:scaling>
          <c:orientation val="minMax"/>
        </c:scaling>
        <c:delete val="1"/>
        <c:axPos val="b"/>
        <c:numFmt formatCode="General" sourceLinked="1"/>
        <c:majorTickMark val="out"/>
        <c:minorTickMark val="none"/>
        <c:tickLblPos val="nextTo"/>
        <c:crossAx val="679705168"/>
        <c:crosses val="autoZero"/>
        <c:auto val="1"/>
        <c:lblAlgn val="ctr"/>
        <c:lblOffset val="100"/>
        <c:noMultiLvlLbl val="0"/>
      </c:catAx>
      <c:spPr>
        <a:noFill/>
        <a:ln>
          <a:noFill/>
        </a:ln>
        <a:effectLst/>
      </c:spPr>
    </c:plotArea>
    <c:legend>
      <c:legendPos val="b"/>
      <c:layout>
        <c:manualLayout>
          <c:xMode val="edge"/>
          <c:yMode val="edge"/>
          <c:x val="0"/>
          <c:y val="0.90173948951525784"/>
          <c:w val="1"/>
          <c:h val="7.1297166831973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w="12700">
      <a:solidFill>
        <a:srgbClr val="9F0007"/>
      </a:solidFill>
      <a:prstDash val="dashDot"/>
    </a:ln>
    <a:effectLst/>
  </c:spPr>
  <c:txPr>
    <a:bodyPr/>
    <a:lstStyle/>
    <a:p>
      <a:pPr>
        <a:defRPr>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'Default Dataset'!$B$22</c:f>
              <c:strCache>
                <c:ptCount val="1"/>
                <c:pt idx="0">
                  <c:v>Active Buyers (100 Million)</c:v>
                </c:pt>
              </c:strCache>
            </c:strRef>
          </c:tx>
          <c:spPr>
            <a:solidFill>
              <a:srgbClr val="9F000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9F0007"/>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Dataset'!$A$23:$A$27</c:f>
              <c:numCache>
                <c:formatCode>General</c:formatCode>
                <c:ptCount val="5"/>
                <c:pt idx="0">
                  <c:v>2017</c:v>
                </c:pt>
                <c:pt idx="1">
                  <c:v>2018</c:v>
                </c:pt>
                <c:pt idx="2">
                  <c:v>2019</c:v>
                </c:pt>
                <c:pt idx="3">
                  <c:v>2020</c:v>
                </c:pt>
                <c:pt idx="4">
                  <c:v>2021</c:v>
                </c:pt>
              </c:numCache>
            </c:numRef>
          </c:cat>
          <c:val>
            <c:numRef>
              <c:f>'Default Dataset'!$B$23:$B$27</c:f>
              <c:numCache>
                <c:formatCode>0.0</c:formatCode>
                <c:ptCount val="5"/>
                <c:pt idx="0">
                  <c:v>2.4130859374999898</c:v>
                </c:pt>
                <c:pt idx="1">
                  <c:v>4.16252790178571</c:v>
                </c:pt>
                <c:pt idx="2">
                  <c:v>5.82317243303571</c:v>
                </c:pt>
                <c:pt idx="3">
                  <c:v>7.8681640624999902</c:v>
                </c:pt>
                <c:pt idx="4">
                  <c:v>8.6630998883928498</c:v>
                </c:pt>
              </c:numCache>
            </c:numRef>
          </c:val>
          <c:extLst>
            <c:ext xmlns:c16="http://schemas.microsoft.com/office/drawing/2014/chart" uri="{C3380CC4-5D6E-409C-BE32-E72D297353CC}">
              <c16:uniqueId val="{00000000-806C-A64F-8D10-8FCCD45AAA73}"/>
            </c:ext>
          </c:extLst>
        </c:ser>
        <c:dLbls>
          <c:showLegendKey val="0"/>
          <c:showVal val="0"/>
          <c:showCatName val="0"/>
          <c:showSerName val="0"/>
          <c:showPercent val="0"/>
          <c:showBubbleSize val="0"/>
        </c:dLbls>
        <c:gapWidth val="219"/>
        <c:overlap val="-27"/>
        <c:axId val="679669904"/>
        <c:axId val="679964928"/>
      </c:barChart>
      <c:lineChart>
        <c:grouping val="standard"/>
        <c:varyColors val="0"/>
        <c:ser>
          <c:idx val="1"/>
          <c:order val="1"/>
          <c:tx>
            <c:strRef>
              <c:f>'Default Dataset'!$C$22</c:f>
              <c:strCache>
                <c:ptCount val="1"/>
                <c:pt idx="0">
                  <c:v>YoY (%, Right)</c:v>
                </c:pt>
              </c:strCache>
            </c:strRef>
          </c:tx>
          <c:spPr>
            <a:ln w="19050" cap="rnd">
              <a:solidFill>
                <a:schemeClr val="bg1">
                  <a:lumMod val="5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lumMod val="50000"/>
                      </a:schemeClr>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Dataset'!$A$23:$A$27</c:f>
              <c:numCache>
                <c:formatCode>General</c:formatCode>
                <c:ptCount val="5"/>
                <c:pt idx="0">
                  <c:v>2017</c:v>
                </c:pt>
                <c:pt idx="1">
                  <c:v>2018</c:v>
                </c:pt>
                <c:pt idx="2">
                  <c:v>2019</c:v>
                </c:pt>
                <c:pt idx="3">
                  <c:v>2020</c:v>
                </c:pt>
                <c:pt idx="4">
                  <c:v>2021</c:v>
                </c:pt>
              </c:numCache>
            </c:numRef>
          </c:cat>
          <c:val>
            <c:numRef>
              <c:f>'Default Dataset'!$C$23:$C$27</c:f>
              <c:numCache>
                <c:formatCode>0.0%</c:formatCode>
                <c:ptCount val="5"/>
                <c:pt idx="1">
                  <c:v>0.724981210614563</c:v>
                </c:pt>
                <c:pt idx="2">
                  <c:v>0.39895096692026721</c:v>
                </c:pt>
                <c:pt idx="3">
                  <c:v>0.35118170601693732</c:v>
                </c:pt>
                <c:pt idx="4">
                  <c:v>0.10103193319030523</c:v>
                </c:pt>
              </c:numCache>
            </c:numRef>
          </c:val>
          <c:smooth val="0"/>
          <c:extLst>
            <c:ext xmlns:c16="http://schemas.microsoft.com/office/drawing/2014/chart" uri="{C3380CC4-5D6E-409C-BE32-E72D297353CC}">
              <c16:uniqueId val="{00000001-806C-A64F-8D10-8FCCD45AAA73}"/>
            </c:ext>
          </c:extLst>
        </c:ser>
        <c:dLbls>
          <c:showLegendKey val="0"/>
          <c:showVal val="0"/>
          <c:showCatName val="0"/>
          <c:showSerName val="0"/>
          <c:showPercent val="0"/>
          <c:showBubbleSize val="0"/>
        </c:dLbls>
        <c:marker val="1"/>
        <c:smooth val="0"/>
        <c:axId val="1225349760"/>
        <c:axId val="1225337600"/>
      </c:lineChart>
      <c:catAx>
        <c:axId val="6796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9964928"/>
        <c:crosses val="autoZero"/>
        <c:auto val="1"/>
        <c:lblAlgn val="ctr"/>
        <c:lblOffset val="100"/>
        <c:noMultiLvlLbl val="0"/>
      </c:catAx>
      <c:valAx>
        <c:axId val="679964928"/>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9669904"/>
        <c:crosses val="autoZero"/>
        <c:crossBetween val="between"/>
      </c:valAx>
      <c:valAx>
        <c:axId val="1225337600"/>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5349760"/>
        <c:crosses val="max"/>
        <c:crossBetween val="between"/>
      </c:valAx>
      <c:catAx>
        <c:axId val="1225349760"/>
        <c:scaling>
          <c:orientation val="minMax"/>
        </c:scaling>
        <c:delete val="1"/>
        <c:axPos val="b"/>
        <c:numFmt formatCode="General" sourceLinked="1"/>
        <c:majorTickMark val="out"/>
        <c:minorTickMark val="none"/>
        <c:tickLblPos val="nextTo"/>
        <c:crossAx val="1225337600"/>
        <c:crosses val="autoZero"/>
        <c:auto val="1"/>
        <c:lblAlgn val="ctr"/>
        <c:lblOffset val="100"/>
        <c:noMultiLvlLbl val="0"/>
      </c:catAx>
      <c:spPr>
        <a:noFill/>
        <a:ln w="25400">
          <a:noFill/>
        </a:ln>
        <a:effectLst/>
      </c:spPr>
    </c:plotArea>
    <c:legend>
      <c:legendPos val="b"/>
      <c:layout>
        <c:manualLayout>
          <c:xMode val="edge"/>
          <c:yMode val="edge"/>
          <c:x val="2.1834804325106936E-4"/>
          <c:y val="0.89877150772820069"/>
          <c:w val="0.99978165195674895"/>
          <c:h val="7.34507144940215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w="12700">
      <a:solidFill>
        <a:srgbClr val="9F0007"/>
      </a:solidFill>
      <a:prstDash val="dashDot"/>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[画图.xlsx]Sheet1!$A$2</c:f>
              <c:strCache>
                <c:ptCount val="1"/>
                <c:pt idx="0">
                  <c:v>投诉占比</c:v>
                </c:pt>
              </c:strCache>
            </c:strRef>
          </c:tx>
          <c:spPr>
            <a:solidFill>
              <a:srgbClr val="E54C5E">
                <a:lumMod val="75000"/>
              </a:srgbClr>
            </a:solidFill>
          </c:spPr>
          <c:dPt>
            <c:idx val="0"/>
            <c:bubble3D val="0"/>
            <c:spPr>
              <a:solidFill>
                <a:srgbClr val="E54C5E">
                  <a:lumMod val="75000"/>
                </a:srgbClr>
              </a:solidFill>
              <a:ln>
                <a:solidFill>
                  <a:schemeClr val="bg1"/>
                </a:solidFill>
              </a:ln>
              <a:effectLst/>
            </c:spPr>
            <c:extLst>
              <c:ext xmlns:c16="http://schemas.microsoft.com/office/drawing/2014/chart" uri="{C3380CC4-5D6E-409C-BE32-E72D297353CC}">
                <c16:uniqueId val="{00000001-35F8-EB43-8A61-51E4DD435F34}"/>
              </c:ext>
            </c:extLst>
          </c:dPt>
          <c:dPt>
            <c:idx val="1"/>
            <c:bubble3D val="0"/>
            <c:spPr>
              <a:solidFill>
                <a:srgbClr val="E54C5E">
                  <a:lumMod val="60000"/>
                  <a:lumOff val="40000"/>
                </a:srgbClr>
              </a:solidFill>
              <a:ln>
                <a:solidFill>
                  <a:schemeClr val="bg1"/>
                </a:solidFill>
              </a:ln>
              <a:effectLst/>
            </c:spPr>
            <c:extLst>
              <c:ext xmlns:c16="http://schemas.microsoft.com/office/drawing/2014/chart" uri="{C3380CC4-5D6E-409C-BE32-E72D297353CC}">
                <c16:uniqueId val="{00000003-35F8-EB43-8A61-51E4DD435F34}"/>
              </c:ext>
            </c:extLst>
          </c:dPt>
          <c:dPt>
            <c:idx val="2"/>
            <c:bubble3D val="0"/>
            <c:spPr>
              <a:solidFill>
                <a:srgbClr val="E54C5E">
                  <a:lumMod val="40000"/>
                  <a:lumOff val="60000"/>
                </a:srgbClr>
              </a:solidFill>
              <a:ln>
                <a:solidFill>
                  <a:schemeClr val="bg1"/>
                </a:solidFill>
              </a:ln>
              <a:effectLst/>
            </c:spPr>
            <c:extLst>
              <c:ext xmlns:c16="http://schemas.microsoft.com/office/drawing/2014/chart" uri="{C3380CC4-5D6E-409C-BE32-E72D297353CC}">
                <c16:uniqueId val="{00000005-35F8-EB43-8A61-51E4DD435F34}"/>
              </c:ext>
            </c:extLst>
          </c:dPt>
          <c:dPt>
            <c:idx val="3"/>
            <c:bubble3D val="0"/>
            <c:spPr>
              <a:solidFill>
                <a:srgbClr val="E54C5E">
                  <a:lumMod val="20000"/>
                  <a:lumOff val="80000"/>
                </a:srgbClr>
              </a:solidFill>
              <a:ln>
                <a:solidFill>
                  <a:schemeClr val="bg1"/>
                </a:solidFill>
              </a:ln>
              <a:effectLst/>
            </c:spPr>
            <c:extLst>
              <c:ext xmlns:c16="http://schemas.microsoft.com/office/drawing/2014/chart" uri="{C3380CC4-5D6E-409C-BE32-E72D297353CC}">
                <c16:uniqueId val="{00000007-35F8-EB43-8A61-51E4DD435F34}"/>
              </c:ext>
            </c:extLst>
          </c:dPt>
          <c:dPt>
            <c:idx val="4"/>
            <c:bubble3D val="0"/>
            <c:spPr>
              <a:solidFill>
                <a:sysClr val="window" lastClr="FFFFFF">
                  <a:lumMod val="95000"/>
                </a:sysClr>
              </a:solidFill>
              <a:ln>
                <a:solidFill>
                  <a:schemeClr val="bg1"/>
                </a:solidFill>
              </a:ln>
              <a:effectLst/>
            </c:spPr>
            <c:extLst>
              <c:ext xmlns:c16="http://schemas.microsoft.com/office/drawing/2014/chart" uri="{C3380CC4-5D6E-409C-BE32-E72D297353CC}">
                <c16:uniqueId val="{00000009-35F8-EB43-8A61-51E4DD435F34}"/>
              </c:ext>
            </c:extLst>
          </c:dPt>
          <c:dPt>
            <c:idx val="5"/>
            <c:bubble3D val="0"/>
            <c:spPr>
              <a:solidFill>
                <a:sysClr val="window" lastClr="FFFFFF">
                  <a:lumMod val="95000"/>
                </a:sysClr>
              </a:solidFill>
              <a:ln>
                <a:solidFill>
                  <a:schemeClr val="bg1"/>
                </a:solidFill>
              </a:ln>
              <a:effectLst/>
            </c:spPr>
            <c:extLst>
              <c:ext xmlns:c16="http://schemas.microsoft.com/office/drawing/2014/chart" uri="{C3380CC4-5D6E-409C-BE32-E72D297353CC}">
                <c16:uniqueId val="{0000000B-35F8-EB43-8A61-51E4DD435F34}"/>
              </c:ext>
            </c:extLst>
          </c:dPt>
          <c:dLbls>
            <c:dLbl>
              <c:idx val="0"/>
              <c:layout>
                <c:manualLayout>
                  <c:x val="-0.18867741804129901"/>
                  <c:y val="0.162660983243853"/>
                </c:manualLayout>
              </c:layout>
              <c:tx>
                <c:rich>
                  <a:bodyPr/>
                  <a:lstStyle/>
                  <a:p>
                    <a:r>
                      <a:rPr lang="en-US" sz="1200" b="0" i="0" dirty="0" err="1">
                        <a:solidFill>
                          <a:schemeClr val="bg1"/>
                        </a:solidFill>
                        <a:latin typeface="Times New Roman" panose="02020603050405020304" pitchFamily="18" charset="0"/>
                        <a:cs typeface="Times New Roman" panose="02020603050405020304" pitchFamily="18" charset="0"/>
                      </a:rPr>
                      <a:t>Pinduoduo</a:t>
                    </a:r>
                    <a:endParaRPr lang="en-US" sz="1200" b="0" i="0"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latin typeface="Times New Roman" panose="02020603050405020304" pitchFamily="18" charset="0"/>
                        <a:cs typeface="Times New Roman" panose="02020603050405020304" pitchFamily="18" charset="0"/>
                      </a:rPr>
                      <a:t>27%</a:t>
                    </a:r>
                    <a:endParaRPr lang="en-US" sz="1200" b="0" i="0" dirty="0">
                      <a:solidFill>
                        <a:schemeClr val="bg1"/>
                      </a:solidFill>
                      <a:latin typeface="Times New Roman" panose="02020603050405020304" pitchFamily="18" charset="0"/>
                      <a:ea typeface="Times New Roman Regular" panose="02020503050405090304" charset="0"/>
                      <a:cs typeface="Times New Roman" panose="02020603050405020304" pitchFamily="18" charset="0"/>
                      <a:sym typeface="Times New Roman Regular" panose="02020503050405090304"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91944391544468"/>
                      <c:h val="0.369663219305224"/>
                    </c:manualLayout>
                  </c15:layout>
                  <c15:showDataLabelsRange val="0"/>
                </c:ext>
                <c:ext xmlns:c16="http://schemas.microsoft.com/office/drawing/2014/chart" uri="{C3380CC4-5D6E-409C-BE32-E72D297353CC}">
                  <c16:uniqueId val="{00000001-35F8-EB43-8A61-51E4DD435F34}"/>
                </c:ext>
              </c:extLst>
            </c:dLbl>
            <c:dLbl>
              <c:idx val="1"/>
              <c:layout>
                <c:manualLayout>
                  <c:x val="-7.1365057953272706E-2"/>
                  <c:y val="-0.16002062725846"/>
                </c:manualLayout>
              </c:layout>
              <c:tx>
                <c:rich>
                  <a:bodyPr/>
                  <a:lstStyle/>
                  <a:p>
                    <a:fld id="{29C83605-7BC6-F743-B7FA-D773F6A82865}"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8FE78386-1399-714D-AFEF-8344999D39AB}"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35F8-EB43-8A61-51E4DD435F34}"/>
                </c:ext>
              </c:extLst>
            </c:dLbl>
            <c:dLbl>
              <c:idx val="2"/>
              <c:layout>
                <c:manualLayout>
                  <c:x val="0.19198705957593401"/>
                  <c:y val="-0.18434624357370999"/>
                </c:manualLayout>
              </c:layout>
              <c:tx>
                <c:rich>
                  <a:bodyPr/>
                  <a:lstStyle/>
                  <a:p>
                    <a:fld id="{0710F5ED-DC02-E045-8A1E-12591045770E}"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2BCE9345-FFA0-9B4A-9EF8-96CF559CAF77}"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35F8-EB43-8A61-51E4DD435F34}"/>
                </c:ext>
              </c:extLst>
            </c:dLbl>
            <c:dLbl>
              <c:idx val="3"/>
              <c:layout>
                <c:manualLayout>
                  <c:x val="0.11319476791948201"/>
                  <c:y val="0.15423938155810499"/>
                </c:manualLayout>
              </c:layout>
              <c:tx>
                <c:rich>
                  <a:bodyPr/>
                  <a:lstStyle/>
                  <a:p>
                    <a:fld id="{976D0C07-462D-9843-BFF7-A5029F9FD60D}"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5A45181D-8F2E-254A-83DD-75EBD8F5E7E8}"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35F8-EB43-8A61-51E4DD435F34}"/>
                </c:ext>
              </c:extLst>
            </c:dLbl>
            <c:dLbl>
              <c:idx val="4"/>
              <c:layout>
                <c:manualLayout>
                  <c:x val="3.42341958977583E-2"/>
                  <c:y val="0.25492969106295599"/>
                </c:manualLayout>
              </c:layout>
              <c:tx>
                <c:rich>
                  <a:bodyPr/>
                  <a:lstStyle/>
                  <a:p>
                    <a:fld id="{F47A9490-B42C-584F-8843-CD6AC9669F88}"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C33ED4A2-1E1D-7948-9CC5-39E5891F34F4}"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9-35F8-EB43-8A61-51E4DD435F34}"/>
                </c:ext>
              </c:extLst>
            </c:dLbl>
            <c:dLbl>
              <c:idx val="5"/>
              <c:layout>
                <c:manualLayout>
                  <c:x val="1.0588728698338001E-2"/>
                  <c:y val="0.15592473432741599"/>
                </c:manualLayout>
              </c:layout>
              <c:tx>
                <c:rich>
                  <a:bodyPr/>
                  <a:lstStyle/>
                  <a:p>
                    <a:fld id="{475460E6-1541-7A48-A0F4-94B6A7730E77}"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6F760F6C-C76D-1E42-B5B6-47F618EFA2C8}"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B-35F8-EB43-8A61-51E4DD435F34}"/>
                </c:ext>
              </c:extLst>
            </c:dLbl>
            <c:spPr>
              <a:noFill/>
              <a:ln>
                <a:noFill/>
              </a:ln>
              <a:effectLst/>
            </c:spPr>
            <c:txPr>
              <a:bodyPr rot="0" spcFirstLastPara="0" vertOverflow="ellipsis" vert="horz" wrap="square" lIns="38100" tIns="19050" rIns="38100" bIns="19050" anchor="ctr" anchorCtr="1" forceAA="0"/>
              <a:lstStyle/>
              <a:p>
                <a:pPr>
                  <a:defRPr lang="zh-CN" sz="1000" b="0" i="0" u="none" strike="noStrike" kern="1200" baseline="0">
                    <a:solidFill>
                      <a:schemeClr val="tx1">
                        <a:lumMod val="75000"/>
                        <a:lumOff val="2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en-CN"/>
              </a:p>
            </c:txPr>
            <c:dLblPos val="inEnd"/>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[画图.xlsx]Sheet1!$B$1:$G$1</c:f>
              <c:strCache>
                <c:ptCount val="6"/>
                <c:pt idx="0">
                  <c:v>Pinduoduo</c:v>
                </c:pt>
                <c:pt idx="1">
                  <c:v>Taobao</c:v>
                </c:pt>
                <c:pt idx="2">
                  <c:v>Jingdong</c:v>
                </c:pt>
                <c:pt idx="3">
                  <c:v>Douyin</c:v>
                </c:pt>
                <c:pt idx="4">
                  <c:v>Dewu</c:v>
                </c:pt>
                <c:pt idx="5">
                  <c:v>Kuaishou</c:v>
                </c:pt>
              </c:strCache>
            </c:strRef>
          </c:cat>
          <c:val>
            <c:numRef>
              <c:f>[画图.xlsx]Sheet1!$B$2:$G$2</c:f>
              <c:numCache>
                <c:formatCode>0.00%</c:formatCode>
                <c:ptCount val="6"/>
                <c:pt idx="0" formatCode="0%">
                  <c:v>0.26729999999999998</c:v>
                </c:pt>
                <c:pt idx="1">
                  <c:v>0.22789999999999999</c:v>
                </c:pt>
                <c:pt idx="2">
                  <c:v>0.1888</c:v>
                </c:pt>
                <c:pt idx="3">
                  <c:v>0.14899999999999999</c:v>
                </c:pt>
                <c:pt idx="4">
                  <c:v>4.7699999999999999E-2</c:v>
                </c:pt>
                <c:pt idx="5">
                  <c:v>1.7600000000000001E-2</c:v>
                </c:pt>
              </c:numCache>
            </c:numRef>
          </c:val>
          <c:extLst>
            <c:ext xmlns:c16="http://schemas.microsoft.com/office/drawing/2014/chart" uri="{C3380CC4-5D6E-409C-BE32-E72D297353CC}">
              <c16:uniqueId val="{0000000C-35F8-EB43-8A61-51E4DD435F34}"/>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ff2995b5-4a56-4e1c-8137-63a04be66245}"/>
      </c:ext>
    </c:extLst>
  </c:chart>
  <c:spPr>
    <a:noFill/>
    <a:ln w="6350" cap="flat" cmpd="sng" algn="ctr">
      <a:noFill/>
      <a:prstDash val="solid"/>
      <a:round/>
    </a:ln>
    <a:effectLst/>
  </c:spPr>
  <c:txPr>
    <a:bodyPr/>
    <a:lstStyle/>
    <a:p>
      <a:pPr>
        <a:defRPr lang="zh-CN">
          <a:solidFill>
            <a:schemeClr val="tx1">
              <a:lumMod val="75000"/>
              <a:lumOff val="2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en-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83">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922D5-11E2-4FB7-80DB-68774334369E}" type="datetimeFigureOut">
              <a:rPr lang="zh-CN" altLang="en-US" smtClean="0"/>
              <a:t>2025/4/18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65BCB-A0F4-495B-866D-EAC6EE85B5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Hello</a:t>
            </a:r>
            <a:r>
              <a:rPr lang="zh-CN" altLang="en-US" dirty="0"/>
              <a:t> </a:t>
            </a:r>
            <a:r>
              <a:rPr lang="en-US" altLang="zh-CN" dirty="0"/>
              <a:t>everyone, we are group1, I am </a:t>
            </a:r>
            <a:r>
              <a:rPr lang="en-US" altLang="zh-CN" dirty="0" err="1"/>
              <a:t>RenKai</a:t>
            </a:r>
            <a:r>
              <a:rPr lang="en-US" altLang="zh-CN" dirty="0"/>
              <a:t>.</a:t>
            </a:r>
          </a:p>
          <a:p>
            <a:r>
              <a:rPr lang="en-US" dirty="0"/>
              <a:t>It’s a great honor to share our Project With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Our project is </a:t>
            </a:r>
            <a:r>
              <a:rPr lang="en-US" altLang="zh-CN"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Why</a:t>
            </a:r>
            <a:r>
              <a:rPr lang="zh-CN" altLang="en-US"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a:t>
            </a:r>
            <a:r>
              <a:rPr lang="en-US" altLang="zh-CN"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Did PDD Take Off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And we are going to answer this question from a platform economics-based perspective, which we have learnt in this module.</a:t>
            </a:r>
            <a:endParaRPr lang="en-CN" altLang="zh-CN"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a:t>
            </a:fld>
            <a:endParaRPr lang="zh-CN" altLang="en-US"/>
          </a:p>
        </p:txBody>
      </p:sp>
    </p:spTree>
    <p:extLst>
      <p:ext uri="{BB962C8B-B14F-4D97-AF65-F5344CB8AC3E}">
        <p14:creationId xmlns:p14="http://schemas.microsoft.com/office/powerpoint/2010/main" val="3922057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starting point for </a:t>
            </a:r>
            <a:r>
              <a:rPr lang="en-US" dirty="0" err="1"/>
              <a:t>Pinduoduo</a:t>
            </a:r>
            <a:r>
              <a:rPr lang="en-US" dirty="0"/>
              <a:t> to achieve direct network effects by carrying out the process of 'attract flow &amp; Costumer acquisition' through WeChat.</a:t>
            </a:r>
          </a:p>
          <a:p>
            <a:r>
              <a:rPr lang="en-US" dirty="0"/>
              <a:t>Attract flow: </a:t>
            </a:r>
            <a:r>
              <a:rPr lang="en-US" dirty="0" err="1"/>
              <a:t>Pinduoduo</a:t>
            </a:r>
            <a:r>
              <a:rPr lang="en-US" dirty="0"/>
              <a:t> makes it easy to sign up by using WeChat login. Also, can quickly spread among users. </a:t>
            </a:r>
          </a:p>
          <a:p>
            <a:r>
              <a:rPr lang="en-US" dirty="0"/>
              <a:t>Costumer acquisition: a. Because it's connected to WeChat, Users share with people they already know, so people trust it more. b. </a:t>
            </a:r>
            <a:r>
              <a:rPr lang="en-US" dirty="0" err="1"/>
              <a:t>Pinduoduo</a:t>
            </a:r>
            <a:r>
              <a:rPr lang="en-US" dirty="0"/>
              <a:t> specifically targeted the ‘Sinking Market', who are large in number, very sensitive to prices, and have close social connections. </a:t>
            </a:r>
          </a:p>
          <a:p>
            <a:r>
              <a:rPr lang="en-US" dirty="0"/>
              <a:t> </a:t>
            </a:r>
          </a:p>
          <a:p>
            <a:r>
              <a:rPr lang="en-US" dirty="0"/>
              <a:t>WeChat and Sinking Market helped </a:t>
            </a:r>
            <a:r>
              <a:rPr lang="en-US" dirty="0" err="1"/>
              <a:t>Pinduoduo's</a:t>
            </a:r>
            <a:r>
              <a:rPr lang="en-US" dirty="0"/>
              <a:t> most well-known marketing method, 'group buying': WeChat greatly lowered the cost of starting direct network effects. Price discounts from 'group buying' are very appealing to the Sinking Market, and the large number of people provided a good environment for 'group buying' to spread quickly. This eventually greatly reduced the Customer Acquisition Cost."  </a:t>
            </a:r>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10</a:t>
            </a:fld>
            <a:endParaRPr lang="zh-CN" altLang="en-US"/>
          </a:p>
        </p:txBody>
      </p:sp>
    </p:spTree>
    <p:extLst>
      <p:ext uri="{BB962C8B-B14F-4D97-AF65-F5344CB8AC3E}">
        <p14:creationId xmlns:p14="http://schemas.microsoft.com/office/powerpoint/2010/main" val="783134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after getting a huge number of users, indirect network effects start to work:</a:t>
            </a:r>
          </a:p>
          <a:p>
            <a:r>
              <a:rPr lang="en-US" dirty="0"/>
              <a:t> </a:t>
            </a:r>
          </a:p>
          <a:p>
            <a:r>
              <a:rPr lang="en-US" dirty="0"/>
              <a:t>1.     The huge number of users is attractive to sellers. More and more brands are joining </a:t>
            </a:r>
            <a:r>
              <a:rPr lang="en-US" dirty="0" err="1"/>
              <a:t>Pinduoduo</a:t>
            </a:r>
            <a:r>
              <a:rPr lang="en-US" dirty="0"/>
              <a:t>, which increases competition and leads to lower prices</a:t>
            </a:r>
          </a:p>
          <a:p>
            <a:r>
              <a:rPr lang="en-US" dirty="0"/>
              <a:t> </a:t>
            </a:r>
          </a:p>
          <a:p>
            <a:r>
              <a:rPr lang="en-US" dirty="0"/>
              <a:t>2.     Users' demands are brought together through group buying. This allows sellers to produce products in large amounts, which lowers the price of goods.</a:t>
            </a:r>
          </a:p>
          <a:p>
            <a:r>
              <a:rPr lang="en-US" dirty="0"/>
              <a:t> </a:t>
            </a:r>
          </a:p>
          <a:p>
            <a:r>
              <a:rPr lang="en-US" dirty="0"/>
              <a:t>3.     Billion Subsidies is a direct way </a:t>
            </a:r>
            <a:r>
              <a:rPr lang="en-US" dirty="0" err="1"/>
              <a:t>Pinduoduo</a:t>
            </a:r>
            <a:r>
              <a:rPr lang="en-US" dirty="0"/>
              <a:t> lowers prices. It helps make the indirect network effects stronger by attracting many high-quality brands.</a:t>
            </a:r>
          </a:p>
          <a:p>
            <a:r>
              <a:rPr lang="en-US" dirty="0"/>
              <a:t> </a:t>
            </a:r>
          </a:p>
          <a:p>
            <a:r>
              <a:rPr lang="en-US" dirty="0"/>
              <a:t>These three ways make </a:t>
            </a:r>
            <a:r>
              <a:rPr lang="en-US" dirty="0" err="1"/>
              <a:t>Pinduoduo's</a:t>
            </a:r>
            <a:r>
              <a:rPr lang="en-US" dirty="0"/>
              <a:t> low prices sustainable and help them keep more users by using low prices as a main selling point."</a:t>
            </a:r>
          </a:p>
          <a:p>
            <a:r>
              <a:rPr lang="en-US" dirty="0"/>
              <a:t> </a:t>
            </a:r>
          </a:p>
          <a:p>
            <a:r>
              <a:rPr lang="en-US" dirty="0"/>
              <a:t>Besides, through these three ways, indirect network effects achieve the benefits of Attracting Merchants and Increasing in User Benefits. This provides the continuous power for </a:t>
            </a:r>
            <a:r>
              <a:rPr lang="en-US" dirty="0" err="1"/>
              <a:t>Pinduoduo's</a:t>
            </a:r>
            <a:r>
              <a:rPr lang="en-US" dirty="0"/>
              <a:t> ecosystem to grow.</a:t>
            </a:r>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11</a:t>
            </a:fld>
            <a:endParaRPr lang="zh-CN" altLang="en-US"/>
          </a:p>
        </p:txBody>
      </p:sp>
    </p:spTree>
    <p:extLst>
      <p:ext uri="{BB962C8B-B14F-4D97-AF65-F5344CB8AC3E}">
        <p14:creationId xmlns:p14="http://schemas.microsoft.com/office/powerpoint/2010/main" val="406677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C6C7A-AE50-1D46-9FF5-84FBFFEC15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30997-166B-22C0-60B8-67F0FF148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8E75F1-50D6-8C06-FA2C-EA2FD411D567}"/>
              </a:ext>
            </a:extLst>
          </p:cNvPr>
          <p:cNvSpPr>
            <a:spLocks noGrp="1"/>
          </p:cNvSpPr>
          <p:nvPr>
            <p:ph type="body" idx="1"/>
          </p:nvPr>
        </p:nvSpPr>
        <p:spPr/>
        <p:txBody>
          <a:bodyPr/>
          <a:lstStyle/>
          <a:p>
            <a:r>
              <a:rPr lang="en-US" dirty="0"/>
              <a:t>"The presence of both direct and indirect network effects ultimately leads to the following positive cycle:</a:t>
            </a:r>
          </a:p>
          <a:p>
            <a:r>
              <a:rPr lang="en-US" dirty="0"/>
              <a:t>On the customer side, social 'group buying' brings together many individual demands (which is the direct network effect). On the seller side, this then allows products to be made in large quantities (which is the indirect network effect). So they can achieve 'small profits but high sales'. </a:t>
            </a:r>
          </a:p>
          <a:p>
            <a:r>
              <a:rPr lang="en-US" dirty="0"/>
              <a:t> </a:t>
            </a:r>
          </a:p>
          <a:p>
            <a:r>
              <a:rPr lang="en-US" dirty="0"/>
              <a:t>This changes how online shopping used to be, from Taobao’s 'customers searching for products' to 'products to customers'. By bringing together demand, they can customize the supply chain to achieve low prices. They then use these low prices as their main way to attract more customers, which creates a continuous positive cycle.</a:t>
            </a:r>
            <a:endParaRPr lang="en-CN" dirty="0"/>
          </a:p>
        </p:txBody>
      </p:sp>
      <p:sp>
        <p:nvSpPr>
          <p:cNvPr id="4" name="Slide Number Placeholder 3">
            <a:extLst>
              <a:ext uri="{FF2B5EF4-FFF2-40B4-BE49-F238E27FC236}">
                <a16:creationId xmlns:a16="http://schemas.microsoft.com/office/drawing/2014/main" id="{210DDAB4-91E7-60B9-D03D-C6C05F311A22}"/>
              </a:ext>
            </a:extLst>
          </p:cNvPr>
          <p:cNvSpPr>
            <a:spLocks noGrp="1"/>
          </p:cNvSpPr>
          <p:nvPr>
            <p:ph type="sldNum" sz="quarter" idx="5"/>
          </p:nvPr>
        </p:nvSpPr>
        <p:spPr/>
        <p:txBody>
          <a:bodyPr/>
          <a:lstStyle/>
          <a:p>
            <a:fld id="{26065BCB-A0F4-495B-866D-EAC6EE85B543}" type="slidenum">
              <a:rPr lang="zh-CN" altLang="en-US" smtClean="0"/>
              <a:t>12</a:t>
            </a:fld>
            <a:endParaRPr lang="zh-CN" altLang="en-US"/>
          </a:p>
        </p:txBody>
      </p:sp>
    </p:spTree>
    <p:extLst>
      <p:ext uri="{BB962C8B-B14F-4D97-AF65-F5344CB8AC3E}">
        <p14:creationId xmlns:p14="http://schemas.microsoft.com/office/powerpoint/2010/main" val="1072306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part, we're </a:t>
            </a:r>
            <a:r>
              <a:rPr lang="en-US" dirty="0" err="1"/>
              <a:t>gonna</a:t>
            </a:r>
            <a:r>
              <a:rPr lang="en-US" dirty="0"/>
              <a:t> to talk about the platform pricing strategy of PDD, and we will use two models we talked in the class to analyze PDD's pricing strategy, which are divide and conquer strategy and two-sided market pricing. In PDD, the profit making side is the merchants and the subsidized side is consumers. </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13</a:t>
            </a:fld>
            <a:endParaRPr lang="zh-CN" altLang="en-US"/>
          </a:p>
        </p:txBody>
      </p:sp>
    </p:spTree>
    <p:extLst>
      <p:ext uri="{BB962C8B-B14F-4D97-AF65-F5344CB8AC3E}">
        <p14:creationId xmlns:p14="http://schemas.microsoft.com/office/powerpoint/2010/main" val="1673409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PDD have the ability to adopt this pricing strategy? </a:t>
            </a:r>
          </a:p>
          <a:p>
            <a:r>
              <a:rPr lang="en-US" dirty="0"/>
              <a:t>First, is "Attracting Sellers". Platforms achieve this through zero-commission policies and low barriers to entry. By leveraging social group-buying like WeChat, they provide sellers with free traffic exposure. </a:t>
            </a:r>
          </a:p>
          <a:p>
            <a:endParaRPr lang="en-US" dirty="0"/>
          </a:p>
          <a:p>
            <a:r>
              <a:rPr lang="en-US" dirty="0"/>
              <a:t>Next is "Reducing Costs". PDD implement the C2M (Customer-to-Manufacturer) model to connect producers directly with consumers, eliminating middlemen. They utilize big data for demand forecasting, coupled with AI-powered recommendations and third-party logistics partnerships to minimize operational expenses.</a:t>
            </a:r>
          </a:p>
          <a:p>
            <a:endParaRPr lang="en-US" dirty="0"/>
          </a:p>
          <a:p>
            <a:r>
              <a:rPr lang="en-US" dirty="0"/>
              <a:t>Third, is "Squeezing Supplier Margins". Through competitive bidding systems and group purchase discounts, platforms force suppliers to lower prices. Strict penalty mechanisms ensure service quality isn't compromised despite the lower pricing.</a:t>
            </a:r>
          </a:p>
          <a:p>
            <a:endParaRPr lang="en-US" dirty="0"/>
          </a:p>
          <a:p>
            <a:r>
              <a:rPr lang="en-US" dirty="0"/>
              <a:t>Finally, is "Subsidizing Users". The "Billions Subsidies" program attracts premium shoppers with discounted luxury items, while gamified features such as "Duo Duo Orchard" reinforce the platform's "lowest price" position.</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14</a:t>
            </a:fld>
            <a:endParaRPr lang="zh-CN" altLang="en-US"/>
          </a:p>
        </p:txBody>
      </p:sp>
    </p:spTree>
    <p:extLst>
      <p:ext uri="{BB962C8B-B14F-4D97-AF65-F5344CB8AC3E}">
        <p14:creationId xmlns:p14="http://schemas.microsoft.com/office/powerpoint/2010/main" val="1355751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on PDD, they use lower price to attract more consumers, and then there will be more merchants join PDD by the network effect, that's all how divide and conquer strategy applied on PDD. </a:t>
            </a:r>
          </a:p>
          <a:p>
            <a:endParaRPr lang="en-US"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15</a:t>
            </a:fld>
            <a:endParaRPr lang="zh-CN" altLang="en-US"/>
          </a:p>
        </p:txBody>
      </p:sp>
    </p:spTree>
    <p:extLst>
      <p:ext uri="{BB962C8B-B14F-4D97-AF65-F5344CB8AC3E}">
        <p14:creationId xmlns:p14="http://schemas.microsoft.com/office/powerpoint/2010/main" val="292542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16</a:t>
            </a:fld>
            <a:endParaRPr lang="zh-CN" altLang="en-US"/>
          </a:p>
        </p:txBody>
      </p:sp>
    </p:spTree>
    <p:extLst>
      <p:ext uri="{BB962C8B-B14F-4D97-AF65-F5344CB8AC3E}">
        <p14:creationId xmlns:p14="http://schemas.microsoft.com/office/powerpoint/2010/main" val="3417193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17</a:t>
            </a:fld>
            <a:endParaRPr lang="zh-CN" altLang="en-US"/>
          </a:p>
        </p:txBody>
      </p:sp>
    </p:spTree>
    <p:extLst>
      <p:ext uri="{BB962C8B-B14F-4D97-AF65-F5344CB8AC3E}">
        <p14:creationId xmlns:p14="http://schemas.microsoft.com/office/powerpoint/2010/main" val="206664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18</a:t>
            </a:fld>
            <a:endParaRPr lang="zh-CN" altLang="en-US"/>
          </a:p>
        </p:txBody>
      </p:sp>
    </p:spTree>
    <p:extLst>
      <p:ext uri="{BB962C8B-B14F-4D97-AF65-F5344CB8AC3E}">
        <p14:creationId xmlns:p14="http://schemas.microsoft.com/office/powerpoint/2010/main" val="1446655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19</a:t>
            </a:fld>
            <a:endParaRPr lang="zh-CN" altLang="en-US"/>
          </a:p>
        </p:txBody>
      </p:sp>
    </p:spTree>
    <p:extLst>
      <p:ext uri="{BB962C8B-B14F-4D97-AF65-F5344CB8AC3E}">
        <p14:creationId xmlns:p14="http://schemas.microsoft.com/office/powerpoint/2010/main" val="257409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To fully anaysis this question, we are going to talk about the four parts.</a:t>
            </a:r>
          </a:p>
          <a:p>
            <a:r>
              <a:rPr lang="en-CN" dirty="0"/>
              <a:t>First is the platform introduction, and then theoretical analysis.</a:t>
            </a:r>
          </a:p>
          <a:p>
            <a:r>
              <a:rPr lang="en-CN" dirty="0"/>
              <a:t>Aftter that we will do some extension discuss, and draw the conclusion in the end.</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a:t>
            </a:fld>
            <a:endParaRPr lang="zh-CN" altLang="en-US"/>
          </a:p>
        </p:txBody>
      </p:sp>
    </p:spTree>
    <p:extLst>
      <p:ext uri="{BB962C8B-B14F-4D97-AF65-F5344CB8AC3E}">
        <p14:creationId xmlns:p14="http://schemas.microsoft.com/office/powerpoint/2010/main" val="3597915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20</a:t>
            </a:fld>
            <a:endParaRPr lang="zh-CN" altLang="en-US"/>
          </a:p>
        </p:txBody>
      </p:sp>
    </p:spTree>
    <p:extLst>
      <p:ext uri="{BB962C8B-B14F-4D97-AF65-F5344CB8AC3E}">
        <p14:creationId xmlns:p14="http://schemas.microsoft.com/office/powerpoint/2010/main" val="3116317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21</a:t>
            </a:fld>
            <a:endParaRPr lang="zh-CN" altLang="en-US"/>
          </a:p>
        </p:txBody>
      </p:sp>
    </p:spTree>
    <p:extLst>
      <p:ext uri="{BB962C8B-B14F-4D97-AF65-F5344CB8AC3E}">
        <p14:creationId xmlns:p14="http://schemas.microsoft.com/office/powerpoint/2010/main" val="780418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22</a:t>
            </a:fld>
            <a:endParaRPr lang="zh-CN" altLang="en-US"/>
          </a:p>
        </p:txBody>
      </p:sp>
    </p:spTree>
    <p:extLst>
      <p:ext uri="{BB962C8B-B14F-4D97-AF65-F5344CB8AC3E}">
        <p14:creationId xmlns:p14="http://schemas.microsoft.com/office/powerpoint/2010/main" val="3758539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Pinduoduo</a:t>
            </a:r>
            <a:r>
              <a:rPr lang="en-US" dirty="0"/>
              <a:t> has been working hard to build a trustworthy online shopping environment. </a:t>
            </a:r>
          </a:p>
          <a:p>
            <a:r>
              <a:rPr lang="en-US" dirty="0"/>
              <a:t>First , let's understand how </a:t>
            </a:r>
            <a:r>
              <a:rPr lang="en-US" dirty="0" err="1"/>
              <a:t>Pinduoduo's</a:t>
            </a:r>
            <a:r>
              <a:rPr lang="en-US" dirty="0"/>
              <a:t> reputation system works. </a:t>
            </a:r>
          </a:p>
          <a:p>
            <a:r>
              <a:rPr lang="en-US" dirty="0"/>
              <a:t>When customers purchase items on </a:t>
            </a:r>
            <a:r>
              <a:rPr lang="en-US" dirty="0" err="1"/>
              <a:t>Pinduoduo</a:t>
            </a:r>
            <a:r>
              <a:rPr lang="en-US" dirty="0"/>
              <a:t>, they can leave evaluations based on their shopping experience. Sellers can view and respond to these reviews. They can also report any twisted or false reviews to the platform for further action. </a:t>
            </a:r>
            <a:r>
              <a:rPr lang="en-US" dirty="0" err="1"/>
              <a:t>Pinduoduo</a:t>
            </a:r>
            <a:r>
              <a:rPr lang="en-US" dirty="0"/>
              <a:t> ranks sellers based on a combination of their ratings and sales volume. The DSR index is based on Service Quality, Product Quality, and Logistics Efficiency. If a seller's DSR drops below 4.5, their store is downgraded and lose platform visibility and traffic. This signal ensures sellers maintain quality standards.</a:t>
            </a:r>
          </a:p>
          <a:p>
            <a:endParaRPr lang="en-US" dirty="0"/>
          </a:p>
          <a:p>
            <a:r>
              <a:rPr lang="en-US" dirty="0"/>
              <a:t>Despite these efforts, data shows that Complaint rate of </a:t>
            </a:r>
            <a:r>
              <a:rPr lang="en-US" dirty="0" err="1"/>
              <a:t>Pinduoduo</a:t>
            </a:r>
            <a:r>
              <a:rPr lang="en-US" dirty="0"/>
              <a:t> is the highest among all head e-commerce platforms. Why? The high complaint rate is due to its low-price strategy attracting counterfeit goods, squeezing merchants via high algorithm and advertising costs, and regulatory difficulties from vast data and dispersed merchants.</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Pinduoduo's</a:t>
            </a:r>
            <a:r>
              <a:rPr lang="en-US" dirty="0"/>
              <a:t> reputation system faces several risks that need to be managed carefully.</a:t>
            </a:r>
          </a:p>
          <a:p>
            <a:r>
              <a:rPr lang="en-US" dirty="0"/>
              <a:t> From Seller side, PDD‘s counterfeit products cover various categories like clothing and electronics. Additionally, </a:t>
            </a:r>
            <a:r>
              <a:rPr lang="en-US" dirty="0" err="1"/>
              <a:t>Pinduoduo's</a:t>
            </a:r>
            <a:r>
              <a:rPr lang="en-US" dirty="0"/>
              <a:t> weak brand concept focuses more on goods themselves rather than brand image.</a:t>
            </a:r>
          </a:p>
          <a:p>
            <a:r>
              <a:rPr lang="en-US" dirty="0"/>
              <a:t>   From Buyer side, The "refund-only" policy protects consumers but some buyers may exploit it for refunds, leading to moral hazards.</a:t>
            </a:r>
          </a:p>
          <a:p>
            <a:r>
              <a:rPr lang="en-US" dirty="0"/>
              <a:t>To address these risks,</a:t>
            </a:r>
          </a:p>
          <a:p>
            <a:r>
              <a:rPr lang="en-US" dirty="0"/>
              <a:t> For Sellers, </a:t>
            </a:r>
            <a:r>
              <a:rPr lang="en-US" dirty="0" err="1"/>
              <a:t>Pinduoduo's</a:t>
            </a:r>
            <a:r>
              <a:rPr lang="en-US" dirty="0"/>
              <a:t> "New Brand Plan" supports sub-brands of famous brands, boosts new brands, and revitalizes old domestic brands. Its "Billion Subsidy" program offers low prices and authentic quality to encourage sellers to maintain high standards.</a:t>
            </a:r>
          </a:p>
          <a:p>
            <a:r>
              <a:rPr lang="en-US" dirty="0"/>
              <a:t> For Buyers, </a:t>
            </a:r>
            <a:r>
              <a:rPr lang="en-US" dirty="0" err="1"/>
              <a:t>Pinduoduo</a:t>
            </a:r>
            <a:r>
              <a:rPr lang="en-US" dirty="0"/>
              <a:t> has introduced the "Selected User Plan". This plan filters out low-quality consumers who engage in wool-harvesting. The State Administration for Market Regulation also noticed the problem and has urged platform to avoid squeezing merchants.</a:t>
            </a:r>
          </a:p>
          <a:p>
            <a:r>
              <a:rPr lang="en-US" dirty="0"/>
              <a:t>In summary, Despite challenges like counterfeits and buyer exploitation, </a:t>
            </a:r>
            <a:r>
              <a:rPr lang="en-US" dirty="0" err="1"/>
              <a:t>Pinduoduo's</a:t>
            </a:r>
            <a:r>
              <a:rPr lang="en-US" dirty="0"/>
              <a:t> reputation system aims to build trust and quality.</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Based</a:t>
            </a:r>
            <a:r>
              <a:rPr lang="zh-CN" altLang="en-US" dirty="0"/>
              <a:t> </a:t>
            </a:r>
            <a:r>
              <a:rPr lang="en-US" altLang="zh-CN" dirty="0"/>
              <a:t>on the </a:t>
            </a:r>
            <a:r>
              <a:rPr lang="en-US" altLang="zh-CN" dirty="0" err="1"/>
              <a:t>theretical</a:t>
            </a:r>
            <a:r>
              <a:rPr lang="en-US" altLang="zh-CN" dirty="0"/>
              <a:t> analysis, we can actually solve the question of why PDD can take off. Now we are going to do some extension</a:t>
            </a:r>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27</a:t>
            </a:fld>
            <a:endParaRPr lang="zh-CN" altLang="en-US"/>
          </a:p>
        </p:txBody>
      </p:sp>
    </p:spTree>
    <p:extLst>
      <p:ext uri="{BB962C8B-B14F-4D97-AF65-F5344CB8AC3E}">
        <p14:creationId xmlns:p14="http://schemas.microsoft.com/office/powerpoint/2010/main" val="4207414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b="0" dirty="0"/>
              <a:t>Can PPD; path to success be replicated, no !</a:t>
            </a:r>
          </a:p>
          <a:p>
            <a:r>
              <a:rPr lang="en-CN" b="0" dirty="0"/>
              <a:t>The data has shown that PDD has reached to a bottleneck, on the CAC annual active buyer and other feature.</a:t>
            </a:r>
          </a:p>
          <a:p>
            <a:r>
              <a:rPr lang="en-CN" b="0" dirty="0"/>
              <a:t>Which meas the social media profit has disappeared for </a:t>
            </a:r>
            <a:r>
              <a:rPr lang="en-US" altLang="zh-CN" sz="1200" b="0"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e-commerce platform.</a:t>
            </a:r>
            <a:endParaRPr lang="en-CN" b="0"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28</a:t>
            </a:fld>
            <a:endParaRPr lang="zh-CN" altLang="en-US"/>
          </a:p>
        </p:txBody>
      </p:sp>
    </p:spTree>
    <p:extLst>
      <p:ext uri="{BB962C8B-B14F-4D97-AF65-F5344CB8AC3E}">
        <p14:creationId xmlns:p14="http://schemas.microsoft.com/office/powerpoint/2010/main" val="615240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see that the core problem of PDD is growth break.</a:t>
            </a:r>
          </a:p>
          <a:p>
            <a:r>
              <a:rPr lang="en-CN" dirty="0"/>
              <a:t>How to breakthrough ? Main is to do the price quality and governmence. </a:t>
            </a:r>
          </a:p>
          <a:p>
            <a:r>
              <a:rPr lang="en-CN" dirty="0"/>
              <a:t>Keep the basic low price logic and increase the quality is the first choice.</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29</a:t>
            </a:fld>
            <a:endParaRPr lang="zh-CN" altLang="en-US"/>
          </a:p>
        </p:txBody>
      </p:sp>
    </p:spTree>
    <p:extLst>
      <p:ext uri="{BB962C8B-B14F-4D97-AF65-F5344CB8AC3E}">
        <p14:creationId xmlns:p14="http://schemas.microsoft.com/office/powerpoint/2010/main" val="3515816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Now we can draw the conclusion: </a:t>
            </a:r>
          </a:p>
          <a:p>
            <a:r>
              <a:rPr lang="en-CN" dirty="0"/>
              <a:t>In this project we fully answer the question why did pdd take off ?</a:t>
            </a:r>
          </a:p>
          <a:p>
            <a:r>
              <a:rPr lang="en-US" dirty="0"/>
              <a:t>F</a:t>
            </a:r>
            <a:r>
              <a:rPr lang="en-CN" dirty="0"/>
              <a:t>rom 4 apects network effect, prcing , reputaion and recom. We also did some discussions based on the PDD oeprating logic.</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31</a:t>
            </a:fld>
            <a:endParaRPr lang="zh-CN" altLang="en-US"/>
          </a:p>
        </p:txBody>
      </p:sp>
    </p:spTree>
    <p:extLst>
      <p:ext uri="{BB962C8B-B14F-4D97-AF65-F5344CB8AC3E}">
        <p14:creationId xmlns:p14="http://schemas.microsoft.com/office/powerpoint/2010/main" val="63874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 first part is platform introduction.</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3</a:t>
            </a:fld>
            <a:endParaRPr lang="zh-CN" altLang="en-US"/>
          </a:p>
        </p:txBody>
      </p:sp>
    </p:spTree>
    <p:extLst>
      <p:ext uri="{BB962C8B-B14F-4D97-AF65-F5344CB8AC3E}">
        <p14:creationId xmlns:p14="http://schemas.microsoft.com/office/powerpoint/2010/main" val="911308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So, this is all of our project, thank you guys.</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32</a:t>
            </a:fld>
            <a:endParaRPr lang="zh-CN" altLang="en-US"/>
          </a:p>
        </p:txBody>
      </p:sp>
    </p:spTree>
    <p:extLst>
      <p:ext uri="{BB962C8B-B14F-4D97-AF65-F5344CB8AC3E}">
        <p14:creationId xmlns:p14="http://schemas.microsoft.com/office/powerpoint/2010/main" val="302151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I think most of us have used PDD, featured by the C2M group shopping and buy goods at lower prices, </a:t>
            </a:r>
          </a:p>
          <a:p>
            <a:r>
              <a:rPr lang="en-CN" dirty="0"/>
              <a:t>PDD has been a mainstream e-commerce platform on China’s mobile internet.</a:t>
            </a:r>
          </a:p>
          <a:p>
            <a:r>
              <a:rPr lang="en-CN" dirty="0"/>
              <a:t>As the bottom figures show, Revenue, GMV, Number of Active Buyer of PDD is taking off duing the past years.</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4</a:t>
            </a:fld>
            <a:endParaRPr lang="zh-CN" altLang="en-US"/>
          </a:p>
        </p:txBody>
      </p:sp>
    </p:spTree>
    <p:extLst>
      <p:ext uri="{BB962C8B-B14F-4D97-AF65-F5344CB8AC3E}">
        <p14:creationId xmlns:p14="http://schemas.microsoft.com/office/powerpoint/2010/main" val="155439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also see this from the development Path, this is no doubt that PDD has achieved steady group and a rapid rise, which we call taking off !</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5</a:t>
            </a:fld>
            <a:endParaRPr lang="zh-CN" altLang="en-US"/>
          </a:p>
        </p:txBody>
      </p:sp>
    </p:spTree>
    <p:extLst>
      <p:ext uri="{BB962C8B-B14F-4D97-AF65-F5344CB8AC3E}">
        <p14:creationId xmlns:p14="http://schemas.microsoft.com/office/powerpoint/2010/main" val="384424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Now </a:t>
            </a:r>
            <a:r>
              <a:rPr lang="en-US" altLang="zh-CN" dirty="0"/>
              <a:t>if you pick up you phone and open PDD, you can find there are four main parts of it.</a:t>
            </a:r>
          </a:p>
          <a:p>
            <a:r>
              <a:rPr lang="en-CN" dirty="0"/>
              <a:t>The first is the circle of </a:t>
            </a:r>
            <a:r>
              <a:rPr lang="en-US" altLang="zh-CN" dirty="0"/>
              <a:t>f</a:t>
            </a:r>
            <a:r>
              <a:rPr lang="en-CN" dirty="0"/>
              <a:t>riends in PDD and invite friedns for cash, which using the network effect.</a:t>
            </a:r>
          </a:p>
          <a:p>
            <a:r>
              <a:rPr lang="en-CN" dirty="0"/>
              <a:t>The second is the</a:t>
            </a:r>
            <a:r>
              <a:rPr lang="zh-CN" altLang="en-US" dirty="0"/>
              <a:t> </a:t>
            </a:r>
            <a:r>
              <a:rPr lang="en-US" altLang="zh-CN" dirty="0"/>
              <a:t>well</a:t>
            </a:r>
            <a:r>
              <a:rPr lang="zh-CN" altLang="en-US" dirty="0"/>
              <a:t> </a:t>
            </a:r>
            <a:r>
              <a:rPr lang="en-US" altLang="zh-CN" dirty="0"/>
              <a:t>known</a:t>
            </a:r>
            <a:r>
              <a:rPr lang="en-CN" dirty="0"/>
              <a:t> special pricing mechanise, 拼团</a:t>
            </a:r>
            <a:r>
              <a:rPr lang="zh-CN" altLang="en-US" dirty="0"/>
              <a:t> </a:t>
            </a:r>
            <a:r>
              <a:rPr lang="en-US" altLang="zh-CN" dirty="0"/>
              <a:t>and </a:t>
            </a:r>
            <a:r>
              <a:rPr lang="zh-CN" altLang="en-US" dirty="0"/>
              <a:t>百亿补贴 </a:t>
            </a:r>
            <a:r>
              <a:rPr lang="en-US" altLang="zh-CN" dirty="0"/>
              <a:t>let buyers can get the products in low price.</a:t>
            </a:r>
          </a:p>
          <a:p>
            <a:r>
              <a:rPr lang="en-US" dirty="0"/>
              <a:t>And also there are the online reputation system and recommendation system.</a:t>
            </a:r>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6</a:t>
            </a:fld>
            <a:endParaRPr lang="zh-CN" altLang="en-US"/>
          </a:p>
        </p:txBody>
      </p:sp>
    </p:spTree>
    <p:extLst>
      <p:ext uri="{BB962C8B-B14F-4D97-AF65-F5344CB8AC3E}">
        <p14:creationId xmlns:p14="http://schemas.microsoft.com/office/powerpoint/2010/main" val="921675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b="0" dirty="0"/>
              <a:t>Now, we have seen the whole picture of PDD and we can summary </a:t>
            </a:r>
            <a:r>
              <a:rPr lang="en-US" b="0" dirty="0"/>
              <a:t>I</a:t>
            </a:r>
            <a:r>
              <a:rPr lang="en-CN" b="0" dirty="0"/>
              <a:t>t as the </a:t>
            </a:r>
            <a:r>
              <a:rPr lang="en-CN" sz="1200" b="0" dirty="0">
                <a:solidFill>
                  <a:srgbClr val="9F0007"/>
                </a:solidFill>
                <a:latin typeface="Times New Roman" panose="02020603050405020304" pitchFamily="18" charset="0"/>
                <a:cs typeface="Times New Roman" panose="02020603050405020304" pitchFamily="18" charset="0"/>
              </a:rPr>
              <a:t>Products Find People logic.</a:t>
            </a:r>
          </a:p>
          <a:p>
            <a:r>
              <a:rPr lang="en-CN" sz="1200" b="0" dirty="0">
                <a:solidFill>
                  <a:srgbClr val="9F0007"/>
                </a:solidFill>
                <a:latin typeface="Times New Roman" panose="02020603050405020304" pitchFamily="18" charset="0"/>
                <a:cs typeface="Times New Roman" panose="02020603050405020304" pitchFamily="18" charset="0"/>
              </a:rPr>
              <a:t>The framework is drived as right, our start point is discussion why PDD take of, we will use the theoretical analysis to answer it, especially some obviors question: how …</a:t>
            </a:r>
          </a:p>
          <a:p>
            <a:r>
              <a:rPr lang="en-CN" sz="1200" b="0" dirty="0">
                <a:solidFill>
                  <a:srgbClr val="9F0007"/>
                </a:solidFill>
                <a:latin typeface="Times New Roman" panose="02020603050405020304" pitchFamily="18" charset="0"/>
                <a:cs typeface="Times New Roman" panose="02020603050405020304" pitchFamily="18" charset="0"/>
              </a:rPr>
              <a:t>After that, we will know the operation theory and do future extension, talking about can PDD’s to success be replicated and what is the future direction of PDD</a:t>
            </a:r>
          </a:p>
          <a:p>
            <a:r>
              <a:rPr lang="en-CN" sz="1200" b="0" dirty="0">
                <a:solidFill>
                  <a:srgbClr val="9F0007"/>
                </a:solidFill>
                <a:latin typeface="Times New Roman" panose="02020603050405020304" pitchFamily="18" charset="0"/>
                <a:cs typeface="Times New Roman" panose="02020603050405020304" pitchFamily="18" charset="0"/>
              </a:rPr>
              <a:t>Finally, we draw the conclusion.</a:t>
            </a:r>
          </a:p>
          <a:p>
            <a:endParaRPr lang="en-CN" sz="1200" b="0" dirty="0">
              <a:solidFill>
                <a:srgbClr val="9F000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7</a:t>
            </a:fld>
            <a:endParaRPr lang="zh-CN" altLang="en-US"/>
          </a:p>
        </p:txBody>
      </p:sp>
    </p:spTree>
    <p:extLst>
      <p:ext uri="{BB962C8B-B14F-4D97-AF65-F5344CB8AC3E}">
        <p14:creationId xmlns:p14="http://schemas.microsoft.com/office/powerpoint/2010/main" val="1016144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Let’s enter to the part 2.</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8</a:t>
            </a:fld>
            <a:endParaRPr lang="zh-CN" altLang="en-US"/>
          </a:p>
        </p:txBody>
      </p:sp>
    </p:spTree>
    <p:extLst>
      <p:ext uri="{BB962C8B-B14F-4D97-AF65-F5344CB8AC3E}">
        <p14:creationId xmlns:p14="http://schemas.microsoft.com/office/powerpoint/2010/main" val="185490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talk about the network effects of </a:t>
            </a:r>
            <a:r>
              <a:rPr lang="en-US" dirty="0" err="1"/>
              <a:t>Pinduoduo</a:t>
            </a:r>
            <a:r>
              <a:rPr lang="en-US" dirty="0"/>
              <a:t>. For </a:t>
            </a:r>
            <a:r>
              <a:rPr lang="en-US" dirty="0" err="1"/>
              <a:t>Pinduoduo</a:t>
            </a:r>
            <a:r>
              <a:rPr lang="en-US" dirty="0"/>
              <a:t>, getting users is more difficult, so this part will mainly focus on the user side. </a:t>
            </a:r>
          </a:p>
          <a:p>
            <a:r>
              <a:rPr lang="en-US" dirty="0"/>
              <a:t> </a:t>
            </a:r>
          </a:p>
          <a:p>
            <a:r>
              <a:rPr lang="en-US" dirty="0"/>
              <a:t>Here's a general overview. I will use the main steps of operation: attracting traffic, getting customers, and keeping them, as the story line to explain network effects. </a:t>
            </a:r>
          </a:p>
          <a:p>
            <a:r>
              <a:rPr lang="en-US" dirty="0"/>
              <a:t> </a:t>
            </a:r>
          </a:p>
          <a:p>
            <a:r>
              <a:rPr lang="en-US" dirty="0"/>
              <a:t>As you can see in this diagram, direct network effects are mainly at play from attracting traffic to getting customers. </a:t>
            </a:r>
          </a:p>
          <a:p>
            <a:r>
              <a:rPr lang="en-US" dirty="0"/>
              <a:t>Indirect network effects are at play from getting customers to keeping them. Now, I will explain these two parts in detail."</a:t>
            </a:r>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9</a:t>
            </a:fld>
            <a:endParaRPr lang="zh-CN" altLang="en-US"/>
          </a:p>
        </p:txBody>
      </p:sp>
    </p:spTree>
    <p:extLst>
      <p:ext uri="{BB962C8B-B14F-4D97-AF65-F5344CB8AC3E}">
        <p14:creationId xmlns:p14="http://schemas.microsoft.com/office/powerpoint/2010/main" val="13900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4C47924-9041-1B41-990A-AE75FC313F99}" type="datetime1">
              <a:rPr lang="en-US" altLang="zh-CN" smtClean="0"/>
              <a:t>4/18/25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2" name="图形 46">
            <a:extLst>
              <a:ext uri="{FF2B5EF4-FFF2-40B4-BE49-F238E27FC236}">
                <a16:creationId xmlns:a16="http://schemas.microsoft.com/office/drawing/2014/main" id="{2CD168EB-6616-934B-8A28-36786D77BD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68728" y="19664"/>
            <a:ext cx="904678" cy="790113"/>
          </a:xfrm>
          <a:prstGeom prst="rect">
            <a:avLst/>
          </a:prstGeom>
        </p:spPr>
      </p:pic>
      <p:sp>
        <p:nvSpPr>
          <p:cNvPr id="56" name="Rounded Rectangle 55">
            <a:extLst>
              <a:ext uri="{FF2B5EF4-FFF2-40B4-BE49-F238E27FC236}">
                <a16:creationId xmlns:a16="http://schemas.microsoft.com/office/drawing/2014/main" id="{0C8CEFED-0756-D64A-8A8F-8EB7EC5E64E4}"/>
              </a:ext>
            </a:extLst>
          </p:cNvPr>
          <p:cNvSpPr/>
          <p:nvPr userDrawn="1"/>
        </p:nvSpPr>
        <p:spPr>
          <a:xfrm>
            <a:off x="236578" y="213744"/>
            <a:ext cx="141776" cy="401955"/>
          </a:xfrm>
          <a:prstGeom prst="roundRect">
            <a:avLst/>
          </a:prstGeom>
          <a:solidFill>
            <a:srgbClr val="F40009"/>
          </a:solidFill>
          <a:ln>
            <a:solidFill>
              <a:srgbClr val="F400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灯片编号占位符 5">
            <a:extLst>
              <a:ext uri="{FF2B5EF4-FFF2-40B4-BE49-F238E27FC236}">
                <a16:creationId xmlns:a16="http://schemas.microsoft.com/office/drawing/2014/main" id="{AD85A5C8-AA5A-8C45-B743-3D54B0F67115}"/>
              </a:ext>
            </a:extLst>
          </p:cNvPr>
          <p:cNvSpPr>
            <a:spLocks noGrp="1"/>
          </p:cNvSpPr>
          <p:nvPr>
            <p:ph type="sldNum" sz="quarter" idx="12"/>
          </p:nvPr>
        </p:nvSpPr>
        <p:spPr>
          <a:xfrm>
            <a:off x="11405419" y="6394553"/>
            <a:ext cx="687651" cy="365125"/>
          </a:xfrm>
        </p:spPr>
        <p:txBody>
          <a:bodyPr/>
          <a:lstStyle>
            <a:lvl1pPr algn="ctr">
              <a:defRPr>
                <a:solidFill>
                  <a:schemeClr val="tx1"/>
                </a:solidFill>
                <a:latin typeface="Times New Roman" panose="02020603050405020304" pitchFamily="18" charset="0"/>
                <a:cs typeface="Times New Roman" panose="02020603050405020304" pitchFamily="18" charset="0"/>
              </a:defRPr>
            </a:lvl1pPr>
          </a:lstStyle>
          <a:p>
            <a:fld id="{3E3EE4D0-33AA-458A-9BFF-25458DAA7E46}" type="slidenum">
              <a:rPr lang="zh-CN" altLang="en-US" smtClean="0"/>
              <a:pPr/>
              <a:t>‹#›</a:t>
            </a:fld>
            <a:endParaRPr lang="zh-CN" altLang="en-US" dirty="0"/>
          </a:p>
        </p:txBody>
      </p:sp>
      <p:sp>
        <p:nvSpPr>
          <p:cNvPr id="59" name="副标题 2">
            <a:extLst>
              <a:ext uri="{FF2B5EF4-FFF2-40B4-BE49-F238E27FC236}">
                <a16:creationId xmlns:a16="http://schemas.microsoft.com/office/drawing/2014/main" id="{F3423FB0-7B22-A442-B9D5-8E26E6FEE0A5}"/>
              </a:ext>
            </a:extLst>
          </p:cNvPr>
          <p:cNvSpPr>
            <a:spLocks noGrp="1"/>
          </p:cNvSpPr>
          <p:nvPr>
            <p:ph type="subTitle" idx="1" hasCustomPrompt="1"/>
          </p:nvPr>
        </p:nvSpPr>
        <p:spPr>
          <a:xfrm>
            <a:off x="530941" y="170629"/>
            <a:ext cx="9144000" cy="488181"/>
          </a:xfrm>
        </p:spPr>
        <p:txBody>
          <a:bodyPr anchor="ctr">
            <a:noAutofit/>
          </a:bodyPr>
          <a:lstStyle>
            <a:lvl1pPr marL="0" indent="0" algn="l" defTabSz="914400" rtl="0" eaLnBrk="1" latinLnBrk="0" hangingPunct="1">
              <a:lnSpc>
                <a:spcPct val="100000"/>
              </a:lnSpc>
              <a:spcBef>
                <a:spcPts val="0"/>
              </a:spcBef>
              <a:buNone/>
              <a:defRPr lang="zh-CN" altLang="en-US" sz="2500" kern="1200" dirty="0">
                <a:solidFill>
                  <a:schemeClr val="tx1"/>
                </a:solidFill>
                <a:latin typeface="荆南缘默体" panose="00020600040101010101" pitchFamily="18" charset="-128"/>
                <a:ea typeface="荆南缘默体" panose="00020600040101010101" pitchFamily="18" charset="-12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Title</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AFB05-8601-4446-96D0-BBCD907F276A}" type="datetime1">
              <a:rPr lang="en-US" altLang="zh-CN" smtClean="0"/>
              <a:t>4/18/25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EE4D0-33AA-458A-9BFF-25458DAA7E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34.svg"/><Relationship Id="rId3" Type="http://schemas.openxmlformats.org/officeDocument/2006/relationships/tags" Target="../tags/tag3.xml"/><Relationship Id="rId21" Type="http://schemas.openxmlformats.org/officeDocument/2006/relationships/notesSlide" Target="../notesSlides/notesSlide10.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33.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2.sv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30.png"/><Relationship Id="rId27"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38.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sv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sv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sv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3.png"/><Relationship Id="rId7"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sv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2.svg"/><Relationship Id="rId9" Type="http://schemas.openxmlformats.org/officeDocument/2006/relationships/image" Target="../media/image54.jpe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34.sv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5" Type="http://schemas.openxmlformats.org/officeDocument/2006/relationships/image" Target="../media/image14.pn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 Id="rId1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56.png"/><Relationship Id="rId7" Type="http://schemas.openxmlformats.org/officeDocument/2006/relationships/image" Target="../media/image58.svg"/><Relationship Id="rId12"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image" Target="../media/image67.png"/><Relationship Id="rId4" Type="http://schemas.openxmlformats.org/officeDocument/2006/relationships/image" Target="../media/image34.svg"/><Relationship Id="rId9" Type="http://schemas.openxmlformats.org/officeDocument/2006/relationships/image" Target="../media/image32.svg"/><Relationship Id="rId14"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72.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5" Type="http://schemas.openxmlformats.org/officeDocument/2006/relationships/image" Target="../media/image14.pn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 Id="rId1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6.svg"/><Relationship Id="rId9" Type="http://schemas.openxmlformats.org/officeDocument/2006/relationships/image" Target="../media/image1.png"/><Relationship Id="rId1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3.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16.svg"/><Relationship Id="rId10" Type="http://schemas.openxmlformats.org/officeDocument/2006/relationships/chart" Target="../charts/chart3.xml"/><Relationship Id="rId4" Type="http://schemas.openxmlformats.org/officeDocument/2006/relationships/image" Target="../media/image15.png"/><Relationship Id="rId9"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5" Type="http://schemas.openxmlformats.org/officeDocument/2006/relationships/image" Target="../media/image14.pn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 Id="rId1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341" y="175392"/>
            <a:ext cx="166885" cy="166885"/>
          </a:xfrm>
          <a:prstGeom prst="rect">
            <a:avLst/>
          </a:prstGeom>
        </p:spPr>
      </p:pic>
      <p:sp>
        <p:nvSpPr>
          <p:cNvPr id="25" name="文本框 24"/>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40" name="文本框 39"/>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pic>
        <p:nvPicPr>
          <p:cNvPr id="47" name="图形 4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82207" y="6041364"/>
            <a:ext cx="815006" cy="711796"/>
          </a:xfrm>
          <a:prstGeom prst="rect">
            <a:avLst/>
          </a:prstGeom>
        </p:spPr>
      </p:pic>
      <p:grpSp>
        <p:nvGrpSpPr>
          <p:cNvPr id="3" name="Group 2">
            <a:extLst>
              <a:ext uri="{FF2B5EF4-FFF2-40B4-BE49-F238E27FC236}">
                <a16:creationId xmlns:a16="http://schemas.microsoft.com/office/drawing/2014/main" id="{B21ECC5B-1141-1C4E-B5EC-E423CE943A0B}"/>
              </a:ext>
            </a:extLst>
          </p:cNvPr>
          <p:cNvGrpSpPr/>
          <p:nvPr/>
        </p:nvGrpSpPr>
        <p:grpSpPr>
          <a:xfrm>
            <a:off x="0" y="897345"/>
            <a:ext cx="7135541" cy="4476901"/>
            <a:chOff x="187035" y="667305"/>
            <a:chExt cx="7042026" cy="4476901"/>
          </a:xfrm>
        </p:grpSpPr>
        <p:sp>
          <p:nvSpPr>
            <p:cNvPr id="21" name="文本框 20"/>
            <p:cNvSpPr txBox="1"/>
            <p:nvPr/>
          </p:nvSpPr>
          <p:spPr>
            <a:xfrm>
              <a:off x="191721" y="667305"/>
              <a:ext cx="496293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3" name="文本框 22"/>
            <p:cNvSpPr txBox="1"/>
            <p:nvPr/>
          </p:nvSpPr>
          <p:spPr>
            <a:xfrm>
              <a:off x="187036" y="2136314"/>
              <a:ext cx="7042025" cy="1631216"/>
            </a:xfrm>
            <a:prstGeom prst="rect">
              <a:avLst/>
            </a:prstGeom>
            <a:noFill/>
          </p:spPr>
          <p:txBody>
            <a:bodyPr wrap="square" rtlCol="0">
              <a:spAutoFit/>
            </a:bodyPr>
            <a:lstStyle/>
            <a:p>
              <a:r>
                <a:rPr lang="en-US" altLang="zh-CN"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Why</a:t>
              </a:r>
              <a:r>
                <a:rPr lang="zh-CN" altLang="en-US"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a:t>
              </a:r>
              <a:r>
                <a:rPr lang="en-US" altLang="zh-CN"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Did </a:t>
              </a:r>
              <a:r>
                <a:rPr lang="en-US" altLang="zh-CN" sz="4000" b="1"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PDD</a:t>
              </a:r>
              <a:r>
                <a:rPr lang="en-US" altLang="zh-CN"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Take Off ?</a:t>
              </a:r>
              <a:endParaRPr lang="en-US" altLang="zh-CN" sz="3000" dirty="0">
                <a:solidFill>
                  <a:schemeClr val="bg1"/>
                </a:solidFill>
                <a:latin typeface="优设标题黑" panose="00000500000000000000" pitchFamily="2" charset="-122"/>
                <a:ea typeface="优设标题黑" panose="00000500000000000000" pitchFamily="2" charset="-122"/>
              </a:endParaRPr>
            </a:p>
            <a:p>
              <a:r>
                <a:rPr lang="en-US" altLang="zh-CN" sz="3000" dirty="0">
                  <a:solidFill>
                    <a:schemeClr val="bg1"/>
                  </a:solidFill>
                  <a:latin typeface="优设标题黑" panose="00000500000000000000" pitchFamily="2" charset="-122"/>
                  <a:ea typeface="优设标题黑" panose="00000500000000000000" pitchFamily="2" charset="-122"/>
                </a:rPr>
                <a:t>—</a:t>
              </a:r>
              <a:r>
                <a:rPr lang="zh-CN" altLang="en-US" sz="3000" dirty="0">
                  <a:solidFill>
                    <a:schemeClr val="bg1"/>
                  </a:solidFill>
                  <a:latin typeface="优设标题黑" panose="00000500000000000000" pitchFamily="2" charset="-122"/>
                  <a:ea typeface="优设标题黑" panose="00000500000000000000" pitchFamily="2" charset="-122"/>
                </a:rPr>
                <a:t> </a:t>
              </a:r>
              <a:r>
                <a:rPr lang="en-US" altLang="zh-CN" sz="3000" dirty="0">
                  <a:solidFill>
                    <a:schemeClr val="bg1"/>
                  </a:solidFill>
                  <a:latin typeface="优设标题黑" panose="00000500000000000000" pitchFamily="2" charset="-122"/>
                  <a:ea typeface="优设标题黑" panose="00000500000000000000" pitchFamily="2" charset="-122"/>
                </a:rPr>
                <a:t>A platform economics-based</a:t>
              </a:r>
              <a:r>
                <a:rPr lang="zh-CN" altLang="en-US" sz="3000" dirty="0">
                  <a:solidFill>
                    <a:schemeClr val="bg1"/>
                  </a:solidFill>
                  <a:latin typeface="优设标题黑" panose="00000500000000000000" pitchFamily="2" charset="-122"/>
                  <a:ea typeface="优设标题黑" panose="00000500000000000000" pitchFamily="2" charset="-122"/>
                </a:rPr>
                <a:t> </a:t>
              </a:r>
              <a:endParaRPr lang="en-US" altLang="zh-CN" sz="3000" dirty="0">
                <a:solidFill>
                  <a:schemeClr val="bg1"/>
                </a:solidFill>
                <a:latin typeface="优设标题黑" panose="00000500000000000000" pitchFamily="2" charset="-122"/>
                <a:ea typeface="优设标题黑" panose="00000500000000000000" pitchFamily="2" charset="-122"/>
              </a:endParaRPr>
            </a:p>
            <a:p>
              <a:r>
                <a:rPr lang="en-US" altLang="zh-CN" sz="3000" dirty="0">
                  <a:solidFill>
                    <a:schemeClr val="bg1"/>
                  </a:solidFill>
                  <a:latin typeface="优设标题黑" panose="00000500000000000000" pitchFamily="2" charset="-122"/>
                  <a:ea typeface="优设标题黑" panose="00000500000000000000" pitchFamily="2" charset="-122"/>
                </a:rPr>
                <a:t>  </a:t>
              </a:r>
              <a:r>
                <a:rPr lang="en-US" altLang="zh-CN" sz="2000" dirty="0">
                  <a:solidFill>
                    <a:schemeClr val="bg1"/>
                  </a:solidFill>
                  <a:latin typeface="优设标题黑" panose="00000500000000000000" pitchFamily="2" charset="-122"/>
                  <a:ea typeface="优设标题黑" panose="00000500000000000000" pitchFamily="2" charset="-122"/>
                </a:rPr>
                <a:t> </a:t>
              </a:r>
              <a:r>
                <a:rPr lang="en-US" altLang="zh-CN" sz="3000" dirty="0">
                  <a:solidFill>
                    <a:schemeClr val="bg1"/>
                  </a:solidFill>
                  <a:latin typeface="优设标题黑" panose="00000500000000000000" pitchFamily="2" charset="-122"/>
                  <a:ea typeface="优设标题黑" panose="00000500000000000000" pitchFamily="2" charset="-122"/>
                </a:rPr>
                <a:t>perspective.</a:t>
              </a:r>
            </a:p>
          </p:txBody>
        </p:sp>
        <p:sp>
          <p:nvSpPr>
            <p:cNvPr id="29" name="TextBox 28">
              <a:extLst>
                <a:ext uri="{FF2B5EF4-FFF2-40B4-BE49-F238E27FC236}">
                  <a16:creationId xmlns:a16="http://schemas.microsoft.com/office/drawing/2014/main" id="{7560EAB3-A9EF-0149-A4F0-6EF73D43C2EB}"/>
                </a:ext>
              </a:extLst>
            </p:cNvPr>
            <p:cNvSpPr txBox="1"/>
            <p:nvPr/>
          </p:nvSpPr>
          <p:spPr>
            <a:xfrm>
              <a:off x="187035" y="4220876"/>
              <a:ext cx="7042026" cy="923330"/>
            </a:xfrm>
            <a:prstGeom prst="rect">
              <a:avLst/>
            </a:prstGeom>
            <a:noFill/>
          </p:spPr>
          <p:txBody>
            <a:bodyPr wrap="square">
              <a:spAutoFit/>
            </a:bodyPr>
            <a:lstStyle/>
            <a:p>
              <a:r>
                <a:rPr lang="en-CN" altLang="zh-CN" sz="1800" dirty="0">
                  <a:solidFill>
                    <a:schemeClr val="bg1"/>
                  </a:solidFill>
                  <a:latin typeface="优设标题黑" panose="00000500000000000000" pitchFamily="2" charset="-122"/>
                  <a:ea typeface="优设标题黑" panose="00000500000000000000" pitchFamily="2" charset="-122"/>
                </a:rPr>
                <a:t>April</a:t>
              </a:r>
              <a:r>
                <a:rPr lang="zh-CN" altLang="en-US" sz="1800" dirty="0">
                  <a:solidFill>
                    <a:schemeClr val="bg1"/>
                  </a:solidFill>
                  <a:latin typeface="优设标题黑" panose="00000500000000000000" pitchFamily="2" charset="-122"/>
                  <a:ea typeface="优设标题黑" panose="00000500000000000000" pitchFamily="2" charset="-122"/>
                </a:rPr>
                <a:t> </a:t>
              </a:r>
              <a:r>
                <a:rPr lang="en-US" altLang="zh-CN" sz="1800" dirty="0">
                  <a:solidFill>
                    <a:schemeClr val="bg1"/>
                  </a:solidFill>
                  <a:latin typeface="优设标题黑" panose="00000500000000000000" pitchFamily="2" charset="-122"/>
                  <a:ea typeface="优设标题黑" panose="00000500000000000000" pitchFamily="2" charset="-122"/>
                </a:rPr>
                <a:t>18</a:t>
              </a:r>
              <a:r>
                <a:rPr lang="en-US" altLang="zh-CN" sz="1800" baseline="30000" dirty="0">
                  <a:solidFill>
                    <a:schemeClr val="bg1"/>
                  </a:solidFill>
                  <a:latin typeface="优设标题黑" panose="00000500000000000000" pitchFamily="2" charset="-122"/>
                  <a:ea typeface="优设标题黑" panose="00000500000000000000" pitchFamily="2" charset="-122"/>
                </a:rPr>
                <a:t>th</a:t>
              </a:r>
              <a:r>
                <a:rPr lang="en-US" altLang="zh-CN" sz="1800" dirty="0">
                  <a:solidFill>
                    <a:schemeClr val="bg1"/>
                  </a:solidFill>
                  <a:latin typeface="优设标题黑" panose="00000500000000000000" pitchFamily="2" charset="-122"/>
                  <a:ea typeface="优设标题黑" panose="00000500000000000000" pitchFamily="2" charset="-122"/>
                </a:rPr>
                <a:t>, 2025</a:t>
              </a:r>
            </a:p>
            <a:p>
              <a:r>
                <a:rPr lang="en-US" altLang="zh-CN" dirty="0">
                  <a:solidFill>
                    <a:schemeClr val="bg1"/>
                  </a:solidFill>
                  <a:latin typeface="优设标题黑" panose="00000500000000000000" pitchFamily="2" charset="-122"/>
                  <a:ea typeface="优设标题黑" panose="00000500000000000000" pitchFamily="2" charset="-122"/>
                </a:rPr>
                <a:t>Group 1: Kai Ren, </a:t>
              </a:r>
              <a:r>
                <a:rPr lang="en-US" altLang="zh-CN" dirty="0" err="1">
                  <a:solidFill>
                    <a:schemeClr val="bg1"/>
                  </a:solidFill>
                  <a:latin typeface="优设标题黑" panose="00000500000000000000" pitchFamily="2" charset="-122"/>
                  <a:ea typeface="优设标题黑" panose="00000500000000000000" pitchFamily="2" charset="-122"/>
                </a:rPr>
                <a:t>PeiHua</a:t>
              </a:r>
              <a:r>
                <a:rPr lang="en-US" altLang="zh-CN" dirty="0">
                  <a:solidFill>
                    <a:schemeClr val="bg1"/>
                  </a:solidFill>
                  <a:latin typeface="优设标题黑" panose="00000500000000000000" pitchFamily="2" charset="-122"/>
                  <a:ea typeface="优设标题黑" panose="00000500000000000000" pitchFamily="2" charset="-122"/>
                </a:rPr>
                <a:t> Ji, </a:t>
              </a:r>
              <a:r>
                <a:rPr lang="en-US" altLang="zh-CN" dirty="0" err="1">
                  <a:solidFill>
                    <a:schemeClr val="bg1"/>
                  </a:solidFill>
                  <a:latin typeface="优设标题黑" panose="00000500000000000000" pitchFamily="2" charset="-122"/>
                  <a:ea typeface="优设标题黑" panose="00000500000000000000" pitchFamily="2" charset="-122"/>
                </a:rPr>
                <a:t>JunWen</a:t>
              </a:r>
              <a:r>
                <a:rPr lang="en-US" altLang="zh-CN" dirty="0">
                  <a:solidFill>
                    <a:schemeClr val="bg1"/>
                  </a:solidFill>
                  <a:latin typeface="优设标题黑" panose="00000500000000000000" pitchFamily="2" charset="-122"/>
                  <a:ea typeface="优设标题黑" panose="00000500000000000000" pitchFamily="2" charset="-122"/>
                </a:rPr>
                <a:t> Luo, </a:t>
              </a:r>
              <a:r>
                <a:rPr lang="en-US" altLang="zh-CN" dirty="0" err="1">
                  <a:solidFill>
                    <a:schemeClr val="bg1"/>
                  </a:solidFill>
                  <a:latin typeface="优设标题黑" panose="00000500000000000000" pitchFamily="2" charset="-122"/>
                  <a:ea typeface="优设标题黑" panose="00000500000000000000" pitchFamily="2" charset="-122"/>
                </a:rPr>
                <a:t>FeiFan</a:t>
              </a:r>
              <a:r>
                <a:rPr lang="en-US" altLang="zh-CN" dirty="0">
                  <a:solidFill>
                    <a:schemeClr val="bg1"/>
                  </a:solidFill>
                  <a:latin typeface="优设标题黑" panose="00000500000000000000" pitchFamily="2" charset="-122"/>
                  <a:ea typeface="优设标题黑" panose="00000500000000000000" pitchFamily="2" charset="-122"/>
                </a:rPr>
                <a:t> Xu,</a:t>
              </a:r>
            </a:p>
            <a:p>
              <a:r>
                <a:rPr lang="en-US" altLang="zh-CN" dirty="0">
                  <a:solidFill>
                    <a:schemeClr val="bg1"/>
                  </a:solidFill>
                  <a:latin typeface="优设标题黑" panose="00000500000000000000" pitchFamily="2" charset="-122"/>
                  <a:ea typeface="优设标题黑" panose="00000500000000000000" pitchFamily="2" charset="-122"/>
                </a:rPr>
                <a:t>        </a:t>
              </a:r>
              <a:r>
                <a:rPr lang="en-US" altLang="zh-CN" sz="1000" dirty="0">
                  <a:solidFill>
                    <a:schemeClr val="bg1"/>
                  </a:solidFill>
                  <a:latin typeface="优设标题黑" panose="00000500000000000000" pitchFamily="2" charset="-122"/>
                  <a:ea typeface="优设标题黑" panose="00000500000000000000" pitchFamily="2" charset="-122"/>
                </a:rPr>
                <a:t> </a:t>
              </a:r>
              <a:r>
                <a:rPr lang="en-US" altLang="zh-CN" dirty="0">
                  <a:solidFill>
                    <a:schemeClr val="bg1"/>
                  </a:solidFill>
                  <a:latin typeface="优设标题黑" panose="00000500000000000000" pitchFamily="2" charset="-122"/>
                  <a:ea typeface="优设标题黑" panose="00000500000000000000" pitchFamily="2" charset="-122"/>
                </a:rPr>
                <a:t>Lei Cheng, Chang Li</a:t>
              </a:r>
              <a:endParaRPr lang="en-US" altLang="zh-CN" sz="1800" dirty="0">
                <a:solidFill>
                  <a:schemeClr val="bg1"/>
                </a:solidFill>
                <a:latin typeface="优设标题黑" panose="00000500000000000000" pitchFamily="2" charset="-122"/>
                <a:ea typeface="优设标题黑" panose="00000500000000000000" pitchFamily="2"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5">
            <a:extLst>
              <a:ext uri="{FF2B5EF4-FFF2-40B4-BE49-F238E27FC236}">
                <a16:creationId xmlns:a16="http://schemas.microsoft.com/office/drawing/2014/main" id="{210CC564-416F-2A4B-920A-F18BED953EE9}"/>
              </a:ext>
            </a:extLst>
          </p:cNvPr>
          <p:cNvSpPr/>
          <p:nvPr/>
        </p:nvSpPr>
        <p:spPr>
          <a:xfrm>
            <a:off x="7545070" y="673581"/>
            <a:ext cx="3943985" cy="1818640"/>
          </a:xfrm>
          <a:prstGeom prst="roundRect">
            <a:avLst/>
          </a:prstGeom>
          <a:solidFill>
            <a:schemeClr val="accent3">
              <a:lumMod val="20000"/>
              <a:lumOff val="80000"/>
            </a:schemeClr>
          </a:solidFill>
          <a:ln w="19050">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矩形: 圆角 3">
            <a:extLst>
              <a:ext uri="{FF2B5EF4-FFF2-40B4-BE49-F238E27FC236}">
                <a16:creationId xmlns:a16="http://schemas.microsoft.com/office/drawing/2014/main" id="{01981714-1681-4F47-A84A-9D2F96EE8DFE}"/>
              </a:ext>
            </a:extLst>
          </p:cNvPr>
          <p:cNvSpPr/>
          <p:nvPr/>
        </p:nvSpPr>
        <p:spPr>
          <a:xfrm>
            <a:off x="-13338" y="5153892"/>
            <a:ext cx="12205338" cy="1704109"/>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a:xfrm>
            <a:off x="530940" y="170629"/>
            <a:ext cx="10819685" cy="488181"/>
          </a:xfrm>
        </p:spPr>
        <p:txBody>
          <a:bodyPr/>
          <a:lstStyle/>
          <a:p>
            <a:r>
              <a:rPr lang="en-US" altLang="zh-CN" dirty="0"/>
              <a:t>2</a:t>
            </a:r>
            <a:r>
              <a:rPr lang="en-CN" dirty="0"/>
              <a:t>.</a:t>
            </a:r>
            <a:r>
              <a:rPr lang="en-US" dirty="0"/>
              <a:t>1</a:t>
            </a:r>
            <a:r>
              <a:rPr lang="en-US" altLang="zh-CN" dirty="0"/>
              <a:t>.2</a:t>
            </a:r>
            <a:r>
              <a:rPr lang="en-CN" dirty="0"/>
              <a:t> </a:t>
            </a:r>
            <a:r>
              <a:rPr lang="en-US" altLang="en-US" dirty="0">
                <a:solidFill>
                  <a:srgbClr val="F40009"/>
                </a:solidFill>
              </a:rPr>
              <a:t>Direct</a:t>
            </a:r>
            <a:r>
              <a:rPr lang="en-US" dirty="0"/>
              <a:t> Network Effects </a:t>
            </a:r>
          </a:p>
        </p:txBody>
      </p:sp>
      <p:sp>
        <p:nvSpPr>
          <p:cNvPr id="69" name="矩形: 圆角 7">
            <a:extLst>
              <a:ext uri="{FF2B5EF4-FFF2-40B4-BE49-F238E27FC236}">
                <a16:creationId xmlns:a16="http://schemas.microsoft.com/office/drawing/2014/main" id="{7B67A5CD-D843-3843-BCBD-D1DBACF7311D}"/>
              </a:ext>
            </a:extLst>
          </p:cNvPr>
          <p:cNvSpPr/>
          <p:nvPr/>
        </p:nvSpPr>
        <p:spPr>
          <a:xfrm>
            <a:off x="702945" y="5845435"/>
            <a:ext cx="10702899" cy="846194"/>
          </a:xfrm>
          <a:prstGeom prst="roundRect">
            <a:avLst>
              <a:gd name="adj" fmla="val 1623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attract flow</a:t>
            </a:r>
            <a:endParaRPr lang="zh-CN" altLang="en-US" dirty="0"/>
          </a:p>
        </p:txBody>
      </p:sp>
      <p:sp>
        <p:nvSpPr>
          <p:cNvPr id="70" name="圆角矩形 23">
            <a:extLst>
              <a:ext uri="{FF2B5EF4-FFF2-40B4-BE49-F238E27FC236}">
                <a16:creationId xmlns:a16="http://schemas.microsoft.com/office/drawing/2014/main" id="{2CF28598-D79A-404D-8454-95A571247E2B}"/>
              </a:ext>
            </a:extLst>
          </p:cNvPr>
          <p:cNvSpPr/>
          <p:nvPr/>
        </p:nvSpPr>
        <p:spPr>
          <a:xfrm>
            <a:off x="585696" y="652878"/>
            <a:ext cx="10903360" cy="1824355"/>
          </a:xfrm>
          <a:prstGeom prst="roundRect">
            <a:avLst/>
          </a:prstGeom>
          <a:noFill/>
          <a:ln w="19050">
            <a:solidFill>
              <a:srgbClr val="C00000"/>
            </a:solidFill>
            <a:prstDash val="dash"/>
          </a:ln>
          <a:extLst>
            <a:ext uri="{909E8E84-426E-40DD-AFC4-6F175D3DCCD1}">
              <a14:hiddenFill xmlns:a14="http://schemas.microsoft.com/office/drawing/2010/main">
                <a:solidFill>
                  <a:schemeClr val="accent2">
                    <a:lumMod val="20000"/>
                    <a:lumOff val="80000"/>
                    <a:alpha val="22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文本框 4">
            <a:extLst>
              <a:ext uri="{FF2B5EF4-FFF2-40B4-BE49-F238E27FC236}">
                <a16:creationId xmlns:a16="http://schemas.microsoft.com/office/drawing/2014/main" id="{7F274600-2F7B-2A48-BF6C-4C027062D5FB}"/>
              </a:ext>
            </a:extLst>
          </p:cNvPr>
          <p:cNvSpPr txBox="1"/>
          <p:nvPr/>
        </p:nvSpPr>
        <p:spPr>
          <a:xfrm>
            <a:off x="1383665" y="1386303"/>
            <a:ext cx="1388110" cy="570230"/>
          </a:xfrm>
          <a:prstGeom prst="roundRect">
            <a:avLst/>
          </a:prstGeom>
          <a:noFill/>
          <a:ln>
            <a:solidFill>
              <a:srgbClr val="FF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Existing/seed users</a:t>
            </a:r>
          </a:p>
        </p:txBody>
      </p:sp>
      <p:cxnSp>
        <p:nvCxnSpPr>
          <p:cNvPr id="72" name="直接箭头连接符 6">
            <a:extLst>
              <a:ext uri="{FF2B5EF4-FFF2-40B4-BE49-F238E27FC236}">
                <a16:creationId xmlns:a16="http://schemas.microsoft.com/office/drawing/2014/main" id="{3EA360DF-D6AD-C844-84D3-F407896950B9}"/>
              </a:ext>
            </a:extLst>
          </p:cNvPr>
          <p:cNvCxnSpPr/>
          <p:nvPr/>
        </p:nvCxnSpPr>
        <p:spPr>
          <a:xfrm flipV="1">
            <a:off x="2771775" y="1003398"/>
            <a:ext cx="1310005" cy="66802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3" name="直接箭头连接符 8">
            <a:extLst>
              <a:ext uri="{FF2B5EF4-FFF2-40B4-BE49-F238E27FC236}">
                <a16:creationId xmlns:a16="http://schemas.microsoft.com/office/drawing/2014/main" id="{47F251AC-8012-084F-841A-34290625C251}"/>
              </a:ext>
            </a:extLst>
          </p:cNvPr>
          <p:cNvCxnSpPr>
            <a:stCxn id="71" idx="3"/>
          </p:cNvCxnSpPr>
          <p:nvPr/>
        </p:nvCxnSpPr>
        <p:spPr>
          <a:xfrm>
            <a:off x="2771775" y="1671418"/>
            <a:ext cx="1310005" cy="57150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pic>
        <p:nvPicPr>
          <p:cNvPr id="74" name="图片 13">
            <a:extLst>
              <a:ext uri="{FF2B5EF4-FFF2-40B4-BE49-F238E27FC236}">
                <a16:creationId xmlns:a16="http://schemas.microsoft.com/office/drawing/2014/main" id="{2289A969-D6F7-C149-B910-2F858D4C2683}"/>
              </a:ext>
            </a:extLst>
          </p:cNvPr>
          <p:cNvPicPr>
            <a:picLocks noChangeAspect="1"/>
          </p:cNvPicPr>
          <p:nvPr/>
        </p:nvPicPr>
        <p:blipFill>
          <a:blip r:embed="rId22"/>
          <a:stretch>
            <a:fillRect/>
          </a:stretch>
        </p:blipFill>
        <p:spPr>
          <a:xfrm>
            <a:off x="5574665" y="1342488"/>
            <a:ext cx="585470" cy="560705"/>
          </a:xfrm>
          <a:prstGeom prst="rect">
            <a:avLst/>
          </a:prstGeom>
        </p:spPr>
      </p:pic>
      <p:sp>
        <p:nvSpPr>
          <p:cNvPr id="75" name="文本框 16">
            <a:extLst>
              <a:ext uri="{FF2B5EF4-FFF2-40B4-BE49-F238E27FC236}">
                <a16:creationId xmlns:a16="http://schemas.microsoft.com/office/drawing/2014/main" id="{DCFB5F58-3FD0-A44B-9A65-F83428125860}"/>
              </a:ext>
            </a:extLst>
          </p:cNvPr>
          <p:cNvSpPr txBox="1"/>
          <p:nvPr/>
        </p:nvSpPr>
        <p:spPr>
          <a:xfrm>
            <a:off x="4081780" y="2082898"/>
            <a:ext cx="3356610" cy="32004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sz="1600" dirty="0">
                <a:solidFill>
                  <a:schemeClr val="tx1"/>
                </a:solidFill>
                <a:latin typeface="Times New Roman" panose="02020603050405020304" charset="0"/>
                <a:cs typeface="Times New Roman" panose="02020603050405020304" charset="0"/>
                <a:sym typeface="+mn-ea"/>
              </a:rPr>
              <a:t>Sinking market socialization is tight</a:t>
            </a:r>
          </a:p>
        </p:txBody>
      </p:sp>
      <p:sp>
        <p:nvSpPr>
          <p:cNvPr id="76" name="十字形 17">
            <a:extLst>
              <a:ext uri="{FF2B5EF4-FFF2-40B4-BE49-F238E27FC236}">
                <a16:creationId xmlns:a16="http://schemas.microsoft.com/office/drawing/2014/main" id="{B29FCBFF-7742-9849-8BE3-B78DCC2DD031}"/>
              </a:ext>
            </a:extLst>
          </p:cNvPr>
          <p:cNvSpPr/>
          <p:nvPr/>
        </p:nvSpPr>
        <p:spPr>
          <a:xfrm>
            <a:off x="4887595" y="1392653"/>
            <a:ext cx="472440" cy="460375"/>
          </a:xfrm>
          <a:prstGeom prst="plus">
            <a:avLst>
              <a:gd name="adj" fmla="val 40551"/>
            </a:avLst>
          </a:prstGeom>
          <a:solidFill>
            <a:srgbClr val="F40009">
              <a:alpha val="23000"/>
            </a:srgbClr>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7" name="直接箭头连接符 18">
            <a:extLst>
              <a:ext uri="{FF2B5EF4-FFF2-40B4-BE49-F238E27FC236}">
                <a16:creationId xmlns:a16="http://schemas.microsoft.com/office/drawing/2014/main" id="{189CBA44-0D79-B24B-A3A9-4C5117A13160}"/>
              </a:ext>
            </a:extLst>
          </p:cNvPr>
          <p:cNvCxnSpPr>
            <a:stCxn id="84" idx="3"/>
            <a:endCxn id="79" idx="1"/>
          </p:cNvCxnSpPr>
          <p:nvPr/>
        </p:nvCxnSpPr>
        <p:spPr>
          <a:xfrm>
            <a:off x="7430135" y="1003398"/>
            <a:ext cx="294640" cy="443362"/>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8" name="直接箭头连接符 19">
            <a:extLst>
              <a:ext uri="{FF2B5EF4-FFF2-40B4-BE49-F238E27FC236}">
                <a16:creationId xmlns:a16="http://schemas.microsoft.com/office/drawing/2014/main" id="{B5F7E929-575B-AB42-AE84-8951F6FCE879}"/>
              </a:ext>
            </a:extLst>
          </p:cNvPr>
          <p:cNvCxnSpPr>
            <a:stCxn id="75" idx="3"/>
            <a:endCxn id="79" idx="1"/>
          </p:cNvCxnSpPr>
          <p:nvPr/>
        </p:nvCxnSpPr>
        <p:spPr>
          <a:xfrm flipV="1">
            <a:off x="7438390" y="1446760"/>
            <a:ext cx="286385" cy="796158"/>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79" name="文本框 21">
            <a:extLst>
              <a:ext uri="{FF2B5EF4-FFF2-40B4-BE49-F238E27FC236}">
                <a16:creationId xmlns:a16="http://schemas.microsoft.com/office/drawing/2014/main" id="{9E2901EE-1144-AE49-90CA-B45EA4D24AA8}"/>
              </a:ext>
            </a:extLst>
          </p:cNvPr>
          <p:cNvSpPr txBox="1"/>
          <p:nvPr/>
        </p:nvSpPr>
        <p:spPr>
          <a:xfrm>
            <a:off x="7724775" y="1133705"/>
            <a:ext cx="1688465" cy="6261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 “Grouping” is easy to realize</a:t>
            </a:r>
          </a:p>
        </p:txBody>
      </p:sp>
      <p:cxnSp>
        <p:nvCxnSpPr>
          <p:cNvPr id="81" name="直接箭头连接符 25">
            <a:extLst>
              <a:ext uri="{FF2B5EF4-FFF2-40B4-BE49-F238E27FC236}">
                <a16:creationId xmlns:a16="http://schemas.microsoft.com/office/drawing/2014/main" id="{981AA021-6990-244D-BEB7-2B8C0F9FC175}"/>
              </a:ext>
            </a:extLst>
          </p:cNvPr>
          <p:cNvCxnSpPr>
            <a:stCxn id="79" idx="3"/>
            <a:endCxn id="83" idx="1"/>
          </p:cNvCxnSpPr>
          <p:nvPr/>
        </p:nvCxnSpPr>
        <p:spPr>
          <a:xfrm>
            <a:off x="9413240" y="1446760"/>
            <a:ext cx="294005" cy="7073"/>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83" name="文本框 28">
            <a:extLst>
              <a:ext uri="{FF2B5EF4-FFF2-40B4-BE49-F238E27FC236}">
                <a16:creationId xmlns:a16="http://schemas.microsoft.com/office/drawing/2014/main" id="{14446324-C38E-A84A-AC22-449D01CD57AD}"/>
              </a:ext>
            </a:extLst>
          </p:cNvPr>
          <p:cNvSpPr txBox="1"/>
          <p:nvPr/>
        </p:nvSpPr>
        <p:spPr>
          <a:xfrm>
            <a:off x="9707245" y="1023938"/>
            <a:ext cx="164338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84" name="文本框 14">
            <a:extLst>
              <a:ext uri="{FF2B5EF4-FFF2-40B4-BE49-F238E27FC236}">
                <a16:creationId xmlns:a16="http://schemas.microsoft.com/office/drawing/2014/main" id="{1E0EAC2F-61B6-4043-9282-06D091ABB19D}"/>
              </a:ext>
            </a:extLst>
          </p:cNvPr>
          <p:cNvSpPr txBox="1"/>
          <p:nvPr/>
        </p:nvSpPr>
        <p:spPr>
          <a:xfrm>
            <a:off x="4081780" y="843378"/>
            <a:ext cx="3348355" cy="320040"/>
          </a:xfrm>
          <a:prstGeom prst="roundRect">
            <a:avLst/>
          </a:prstGeom>
          <a:noFill/>
          <a:ln>
            <a:solidFill>
              <a:srgbClr val="F40009"/>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sz="1600" dirty="0">
                <a:solidFill>
                  <a:schemeClr val="tx1"/>
                </a:solidFill>
                <a:latin typeface="Times New Roman" panose="02020603050405020304" charset="0"/>
                <a:cs typeface="Times New Roman" panose="02020603050405020304" charset="0"/>
                <a:sym typeface="+mn-ea"/>
              </a:rPr>
              <a:t>Relying on WeChat's huge flow</a:t>
            </a:r>
          </a:p>
        </p:txBody>
      </p:sp>
      <p:sp>
        <p:nvSpPr>
          <p:cNvPr id="86" name="矩形: 圆角 5">
            <a:extLst>
              <a:ext uri="{FF2B5EF4-FFF2-40B4-BE49-F238E27FC236}">
                <a16:creationId xmlns:a16="http://schemas.microsoft.com/office/drawing/2014/main" id="{CFA790BD-EBC8-2642-B2FA-DC275F27EDC4}"/>
              </a:ext>
            </a:extLst>
          </p:cNvPr>
          <p:cNvSpPr/>
          <p:nvPr>
            <p:custDataLst>
              <p:tags r:id="rId1"/>
            </p:custDataLst>
          </p:nvPr>
        </p:nvSpPr>
        <p:spPr>
          <a:xfrm>
            <a:off x="498314" y="2871740"/>
            <a:ext cx="2302269" cy="2679810"/>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任意多边形: 形状 47">
            <a:extLst>
              <a:ext uri="{FF2B5EF4-FFF2-40B4-BE49-F238E27FC236}">
                <a16:creationId xmlns:a16="http://schemas.microsoft.com/office/drawing/2014/main" id="{D5D027EE-C589-2E47-ACA0-E5C7AD5EA8A1}"/>
              </a:ext>
            </a:extLst>
          </p:cNvPr>
          <p:cNvSpPr/>
          <p:nvPr>
            <p:custDataLst>
              <p:tags r:id="rId2"/>
            </p:custDataLst>
          </p:nvPr>
        </p:nvSpPr>
        <p:spPr>
          <a:xfrm>
            <a:off x="2360614" y="2867982"/>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8" name="文本框 56">
            <a:extLst>
              <a:ext uri="{FF2B5EF4-FFF2-40B4-BE49-F238E27FC236}">
                <a16:creationId xmlns:a16="http://schemas.microsoft.com/office/drawing/2014/main" id="{FBD73FAA-843A-8B41-AB67-8407346D9622}"/>
              </a:ext>
            </a:extLst>
          </p:cNvPr>
          <p:cNvSpPr txBox="1"/>
          <p:nvPr>
            <p:custDataLst>
              <p:tags r:id="rId3"/>
            </p:custDataLst>
          </p:nvPr>
        </p:nvSpPr>
        <p:spPr>
          <a:xfrm>
            <a:off x="2360692" y="2894804"/>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01</a:t>
            </a:r>
            <a:endParaRPr lang="zh-CN" altLang="en-US" dirty="0">
              <a:solidFill>
                <a:schemeClr val="bg1"/>
              </a:solidFill>
              <a:latin typeface="Bauhaus 93" panose="04030905020B02020C02" pitchFamily="82" charset="0"/>
            </a:endParaRPr>
          </a:p>
        </p:txBody>
      </p:sp>
      <p:sp>
        <p:nvSpPr>
          <p:cNvPr id="89" name="文本框 12">
            <a:extLst>
              <a:ext uri="{FF2B5EF4-FFF2-40B4-BE49-F238E27FC236}">
                <a16:creationId xmlns:a16="http://schemas.microsoft.com/office/drawing/2014/main" id="{72E35A72-922B-A745-BC36-9871EAB84654}"/>
              </a:ext>
            </a:extLst>
          </p:cNvPr>
          <p:cNvSpPr txBox="1"/>
          <p:nvPr>
            <p:custDataLst>
              <p:tags r:id="rId4"/>
            </p:custDataLst>
          </p:nvPr>
        </p:nvSpPr>
        <p:spPr>
          <a:xfrm>
            <a:off x="568164" y="2851420"/>
            <a:ext cx="2518410" cy="46166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Precondition</a:t>
            </a:r>
          </a:p>
        </p:txBody>
      </p:sp>
      <p:sp>
        <p:nvSpPr>
          <p:cNvPr id="90" name="矩形: 圆角 5">
            <a:extLst>
              <a:ext uri="{FF2B5EF4-FFF2-40B4-BE49-F238E27FC236}">
                <a16:creationId xmlns:a16="http://schemas.microsoft.com/office/drawing/2014/main" id="{A53F1D15-A106-964C-A5E8-E74C0974E775}"/>
              </a:ext>
            </a:extLst>
          </p:cNvPr>
          <p:cNvSpPr/>
          <p:nvPr>
            <p:custDataLst>
              <p:tags r:id="rId5"/>
            </p:custDataLst>
          </p:nvPr>
        </p:nvSpPr>
        <p:spPr>
          <a:xfrm>
            <a:off x="2956280" y="2854417"/>
            <a:ext cx="2374110" cy="2711796"/>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任意多边形: 形状 47">
            <a:extLst>
              <a:ext uri="{FF2B5EF4-FFF2-40B4-BE49-F238E27FC236}">
                <a16:creationId xmlns:a16="http://schemas.microsoft.com/office/drawing/2014/main" id="{0DD1841C-5041-C147-AF62-3E9290AC915C}"/>
              </a:ext>
            </a:extLst>
          </p:cNvPr>
          <p:cNvSpPr/>
          <p:nvPr>
            <p:custDataLst>
              <p:tags r:id="rId6"/>
            </p:custDataLst>
          </p:nvPr>
        </p:nvSpPr>
        <p:spPr>
          <a:xfrm>
            <a:off x="4822944" y="2863528"/>
            <a:ext cx="489518"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2" name="文本框 24">
            <a:extLst>
              <a:ext uri="{FF2B5EF4-FFF2-40B4-BE49-F238E27FC236}">
                <a16:creationId xmlns:a16="http://schemas.microsoft.com/office/drawing/2014/main" id="{8367C9B5-0EED-F242-A39D-B1FA9B448C04}"/>
              </a:ext>
            </a:extLst>
          </p:cNvPr>
          <p:cNvSpPr txBox="1"/>
          <p:nvPr>
            <p:custDataLst>
              <p:tags r:id="rId7"/>
            </p:custDataLst>
          </p:nvPr>
        </p:nvSpPr>
        <p:spPr>
          <a:xfrm>
            <a:off x="4858800" y="2867998"/>
            <a:ext cx="626295"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02</a:t>
            </a:r>
            <a:endParaRPr lang="zh-CN" altLang="en-US" dirty="0">
              <a:solidFill>
                <a:schemeClr val="bg1"/>
              </a:solidFill>
              <a:latin typeface="Bauhaus 93" panose="04030905020B02020C02" pitchFamily="82" charset="0"/>
            </a:endParaRPr>
          </a:p>
        </p:txBody>
      </p:sp>
      <p:sp>
        <p:nvSpPr>
          <p:cNvPr id="93" name="文本框 26">
            <a:extLst>
              <a:ext uri="{FF2B5EF4-FFF2-40B4-BE49-F238E27FC236}">
                <a16:creationId xmlns:a16="http://schemas.microsoft.com/office/drawing/2014/main" id="{82BA27E4-EAF8-DD41-BDA2-D15E58162A95}"/>
              </a:ext>
            </a:extLst>
          </p:cNvPr>
          <p:cNvSpPr txBox="1"/>
          <p:nvPr>
            <p:custDataLst>
              <p:tags r:id="rId8"/>
            </p:custDataLst>
          </p:nvPr>
        </p:nvSpPr>
        <p:spPr>
          <a:xfrm>
            <a:off x="3006434" y="2822396"/>
            <a:ext cx="2323956" cy="46166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Key Factor</a:t>
            </a:r>
          </a:p>
        </p:txBody>
      </p:sp>
      <p:sp>
        <p:nvSpPr>
          <p:cNvPr id="94" name="文本框 27">
            <a:extLst>
              <a:ext uri="{FF2B5EF4-FFF2-40B4-BE49-F238E27FC236}">
                <a16:creationId xmlns:a16="http://schemas.microsoft.com/office/drawing/2014/main" id="{A4421EAE-BBE2-BF44-B98A-911982FCA508}"/>
              </a:ext>
            </a:extLst>
          </p:cNvPr>
          <p:cNvSpPr txBox="1"/>
          <p:nvPr>
            <p:custDataLst>
              <p:tags r:id="rId9"/>
            </p:custDataLst>
          </p:nvPr>
        </p:nvSpPr>
        <p:spPr>
          <a:xfrm>
            <a:off x="476992" y="3550976"/>
            <a:ext cx="2751455" cy="1391285"/>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Easy  to sign-up </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Seamless integration</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Viral spread </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 Low-cost sharing </a:t>
            </a:r>
          </a:p>
        </p:txBody>
      </p:sp>
      <p:sp>
        <p:nvSpPr>
          <p:cNvPr id="95" name="文本框 29">
            <a:extLst>
              <a:ext uri="{FF2B5EF4-FFF2-40B4-BE49-F238E27FC236}">
                <a16:creationId xmlns:a16="http://schemas.microsoft.com/office/drawing/2014/main" id="{4AA25791-DB89-DA40-8F26-26699A323C2E}"/>
              </a:ext>
            </a:extLst>
          </p:cNvPr>
          <p:cNvSpPr txBox="1"/>
          <p:nvPr>
            <p:custDataLst>
              <p:tags r:id="rId10"/>
            </p:custDataLst>
          </p:nvPr>
        </p:nvSpPr>
        <p:spPr>
          <a:xfrm>
            <a:off x="2850876" y="3720811"/>
            <a:ext cx="2610299" cy="1387416"/>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Price-sensitive “sinking users”</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Utility: price savings &gt; social cost</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Tight Social circles thus easy to spread</a:t>
            </a:r>
          </a:p>
        </p:txBody>
      </p:sp>
      <p:sp>
        <p:nvSpPr>
          <p:cNvPr id="96" name="矩形: 圆角 5">
            <a:extLst>
              <a:ext uri="{FF2B5EF4-FFF2-40B4-BE49-F238E27FC236}">
                <a16:creationId xmlns:a16="http://schemas.microsoft.com/office/drawing/2014/main" id="{FE38097C-C6FF-CF49-AD7B-EDCBCAF0C0C0}"/>
              </a:ext>
            </a:extLst>
          </p:cNvPr>
          <p:cNvSpPr/>
          <p:nvPr>
            <p:custDataLst>
              <p:tags r:id="rId11"/>
            </p:custDataLst>
          </p:nvPr>
        </p:nvSpPr>
        <p:spPr>
          <a:xfrm>
            <a:off x="5474691" y="2866684"/>
            <a:ext cx="2812058" cy="2711796"/>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形状 47">
            <a:extLst>
              <a:ext uri="{FF2B5EF4-FFF2-40B4-BE49-F238E27FC236}">
                <a16:creationId xmlns:a16="http://schemas.microsoft.com/office/drawing/2014/main" id="{B6897F70-A53C-8E41-A793-1415430B7FA5}"/>
              </a:ext>
            </a:extLst>
          </p:cNvPr>
          <p:cNvSpPr/>
          <p:nvPr>
            <p:custDataLst>
              <p:tags r:id="rId12"/>
            </p:custDataLst>
          </p:nvPr>
        </p:nvSpPr>
        <p:spPr>
          <a:xfrm>
            <a:off x="7830611" y="2880144"/>
            <a:ext cx="454025" cy="386715"/>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8" name="文本框 36">
            <a:extLst>
              <a:ext uri="{FF2B5EF4-FFF2-40B4-BE49-F238E27FC236}">
                <a16:creationId xmlns:a16="http://schemas.microsoft.com/office/drawing/2014/main" id="{DEBCBDDE-60C1-D546-9A3A-605C9DD95FED}"/>
              </a:ext>
            </a:extLst>
          </p:cNvPr>
          <p:cNvSpPr txBox="1"/>
          <p:nvPr>
            <p:custDataLst>
              <p:tags r:id="rId13"/>
            </p:custDataLst>
          </p:nvPr>
        </p:nvSpPr>
        <p:spPr>
          <a:xfrm>
            <a:off x="5474691" y="2816569"/>
            <a:ext cx="2183287" cy="46166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Core Strategy</a:t>
            </a:r>
          </a:p>
        </p:txBody>
      </p:sp>
      <p:sp>
        <p:nvSpPr>
          <p:cNvPr id="99" name="文本框 38">
            <a:extLst>
              <a:ext uri="{FF2B5EF4-FFF2-40B4-BE49-F238E27FC236}">
                <a16:creationId xmlns:a16="http://schemas.microsoft.com/office/drawing/2014/main" id="{5FDEB93C-D600-EB4E-AA0C-9003C9625C4C}"/>
              </a:ext>
            </a:extLst>
          </p:cNvPr>
          <p:cNvSpPr txBox="1"/>
          <p:nvPr>
            <p:custDataLst>
              <p:tags r:id="rId14"/>
            </p:custDataLst>
          </p:nvPr>
        </p:nvSpPr>
        <p:spPr>
          <a:xfrm>
            <a:off x="5479918" y="3613210"/>
            <a:ext cx="2692530" cy="1798030"/>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Bargain Slash,</a:t>
            </a:r>
            <a:r>
              <a:rPr lang="zh-CN" altLang="en-US" dirty="0">
                <a:solidFill>
                  <a:schemeClr val="tx1">
                    <a:lumMod val="75000"/>
                    <a:lumOff val="25000"/>
                  </a:schemeClr>
                </a:solidFill>
                <a:latin typeface="KaiTi" panose="02010609060101010101" pitchFamily="49" charset="-122"/>
                <a:ea typeface="KaiTi" panose="02010609060101010101" pitchFamily="49" charset="-122"/>
                <a:cs typeface="Times New Roman" panose="02020603050405020304" charset="0"/>
              </a:rPr>
              <a:t>“砍一刀”</a:t>
            </a:r>
            <a:endParaRPr lang="en-US" altLang="zh-CN" dirty="0">
              <a:solidFill>
                <a:schemeClr val="tx1">
                  <a:lumMod val="75000"/>
                  <a:lumOff val="25000"/>
                </a:schemeClr>
              </a:solidFill>
              <a:latin typeface="KaiTi" panose="02010609060101010101" pitchFamily="49" charset="-122"/>
              <a:ea typeface="KaiTi" panose="02010609060101010101" pitchFamily="49" charset="-122"/>
              <a:cs typeface="Times New Roman" panose="02020603050405020304" charset="0"/>
            </a:endParaRP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Sharing red packets</a:t>
            </a:r>
          </a:p>
          <a:p>
            <a:pPr marL="285750" indent="-216000">
              <a:lnSpc>
                <a:spcPct val="100000"/>
              </a:lnSpc>
              <a:spcAft>
                <a:spcPts val="1200"/>
              </a:spcAft>
              <a:buFont typeface="Wingdings" panose="05000000000000000000" pitchFamily="2" charset="2"/>
              <a:buChar char="ü"/>
            </a:pPr>
            <a:r>
              <a:rPr lang="en-US" altLang="zh-CN" b="1" dirty="0">
                <a:solidFill>
                  <a:schemeClr val="tx1">
                    <a:lumMod val="75000"/>
                    <a:lumOff val="25000"/>
                  </a:schemeClr>
                </a:solidFill>
                <a:latin typeface="Times New Roman" panose="02020603050405020304" charset="0"/>
                <a:cs typeface="Times New Roman" panose="02020603050405020304" charset="0"/>
              </a:rPr>
              <a:t>Group buying </a:t>
            </a:r>
            <a:r>
              <a:rPr lang="en-US" altLang="zh-CN" dirty="0">
                <a:solidFill>
                  <a:schemeClr val="tx1">
                    <a:lumMod val="75000"/>
                    <a:lumOff val="25000"/>
                  </a:schemeClr>
                </a:solidFill>
                <a:latin typeface="Times New Roman" panose="02020603050405020304" charset="0"/>
                <a:cs typeface="Times New Roman" panose="02020603050405020304" charset="0"/>
              </a:rPr>
              <a:t>with acquaintances</a:t>
            </a:r>
            <a:r>
              <a:rPr lang="en-US" altLang="zh-CN" dirty="0">
                <a:latin typeface="Times New Roman" panose="02020603050405020304" charset="0"/>
                <a:cs typeface="Times New Roman" panose="02020603050405020304" charset="0"/>
              </a:rPr>
              <a:t>.</a:t>
            </a:r>
          </a:p>
          <a:p>
            <a:pPr marL="285750" indent="-216000">
              <a:lnSpc>
                <a:spcPct val="100000"/>
              </a:lnSpc>
              <a:spcAft>
                <a:spcPts val="1200"/>
              </a:spcAft>
              <a:buFont typeface="Wingdings" panose="05000000000000000000" pitchFamily="2" charset="2"/>
              <a:buChar char="ü"/>
            </a:pPr>
            <a:r>
              <a:rPr lang="en-US" altLang="zh-CN" dirty="0">
                <a:latin typeface="Times New Roman" panose="02020603050405020304" charset="0"/>
                <a:cs typeface="Times New Roman" panose="02020603050405020304" charset="0"/>
              </a:rPr>
              <a:t>……</a:t>
            </a:r>
          </a:p>
        </p:txBody>
      </p:sp>
      <p:sp>
        <p:nvSpPr>
          <p:cNvPr id="100" name="文本框 44">
            <a:extLst>
              <a:ext uri="{FF2B5EF4-FFF2-40B4-BE49-F238E27FC236}">
                <a16:creationId xmlns:a16="http://schemas.microsoft.com/office/drawing/2014/main" id="{07B3A793-3D05-864A-A2E1-BCE2AB264B0E}"/>
              </a:ext>
            </a:extLst>
          </p:cNvPr>
          <p:cNvSpPr txBox="1"/>
          <p:nvPr>
            <p:custDataLst>
              <p:tags r:id="rId15"/>
            </p:custDataLst>
          </p:nvPr>
        </p:nvSpPr>
        <p:spPr>
          <a:xfrm>
            <a:off x="7838026" y="2869030"/>
            <a:ext cx="571211" cy="368300"/>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03</a:t>
            </a:r>
            <a:endParaRPr lang="zh-CN" altLang="en-US" dirty="0">
              <a:solidFill>
                <a:schemeClr val="bg1"/>
              </a:solidFill>
              <a:latin typeface="Bauhaus 93" panose="04030905020B02020C02" pitchFamily="82" charset="0"/>
            </a:endParaRPr>
          </a:p>
        </p:txBody>
      </p:sp>
      <p:pic>
        <p:nvPicPr>
          <p:cNvPr id="101" name="图形 64">
            <a:extLst>
              <a:ext uri="{FF2B5EF4-FFF2-40B4-BE49-F238E27FC236}">
                <a16:creationId xmlns:a16="http://schemas.microsoft.com/office/drawing/2014/main" id="{FD612279-9E78-6344-BA76-24630F1B335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887162" y="5209605"/>
            <a:ext cx="508635" cy="484505"/>
          </a:xfrm>
          <a:prstGeom prst="rect">
            <a:avLst/>
          </a:prstGeom>
        </p:spPr>
      </p:pic>
      <p:pic>
        <p:nvPicPr>
          <p:cNvPr id="103" name="图形 62">
            <a:extLst>
              <a:ext uri="{FF2B5EF4-FFF2-40B4-BE49-F238E27FC236}">
                <a16:creationId xmlns:a16="http://schemas.microsoft.com/office/drawing/2014/main" id="{78E2B8C0-5BF8-834E-8ADE-72CBA336104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372421" y="5041120"/>
            <a:ext cx="430577" cy="430577"/>
          </a:xfrm>
          <a:prstGeom prst="rect">
            <a:avLst/>
          </a:prstGeom>
        </p:spPr>
      </p:pic>
      <p:sp>
        <p:nvSpPr>
          <p:cNvPr id="104" name="Slide Number Placeholder 1">
            <a:extLst>
              <a:ext uri="{FF2B5EF4-FFF2-40B4-BE49-F238E27FC236}">
                <a16:creationId xmlns:a16="http://schemas.microsoft.com/office/drawing/2014/main" id="{BFFC2871-5135-004A-867F-0096C48A1667}"/>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10</a:t>
            </a:fld>
            <a:endParaRPr lang="zh-CN" altLang="en-US" dirty="0"/>
          </a:p>
        </p:txBody>
      </p:sp>
      <p:sp>
        <p:nvSpPr>
          <p:cNvPr id="8" name="文本框 7">
            <a:extLst>
              <a:ext uri="{FF2B5EF4-FFF2-40B4-BE49-F238E27FC236}">
                <a16:creationId xmlns:a16="http://schemas.microsoft.com/office/drawing/2014/main" id="{AEE35DE7-1A69-41AD-3703-47E35E21DC45}"/>
              </a:ext>
            </a:extLst>
          </p:cNvPr>
          <p:cNvSpPr txBox="1"/>
          <p:nvPr/>
        </p:nvSpPr>
        <p:spPr>
          <a:xfrm>
            <a:off x="565159" y="3246141"/>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WeChat for Attraction</a:t>
            </a:r>
          </a:p>
        </p:txBody>
      </p:sp>
      <p:sp>
        <p:nvSpPr>
          <p:cNvPr id="10" name="文本框 9">
            <a:extLst>
              <a:ext uri="{FF2B5EF4-FFF2-40B4-BE49-F238E27FC236}">
                <a16:creationId xmlns:a16="http://schemas.microsoft.com/office/drawing/2014/main" id="{FD67B4E8-7DB8-DA34-2B57-24712D029F77}"/>
              </a:ext>
            </a:extLst>
          </p:cNvPr>
          <p:cNvSpPr txBox="1"/>
          <p:nvPr/>
        </p:nvSpPr>
        <p:spPr>
          <a:xfrm>
            <a:off x="3033466" y="3178363"/>
            <a:ext cx="2610298" cy="584775"/>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Sinking Market </a:t>
            </a:r>
          </a:p>
          <a:p>
            <a:r>
              <a:rPr lang="en-US" altLang="zh-CN" sz="1600" b="1" dirty="0">
                <a:latin typeface="Times New Roman" panose="02020603050405020304" charset="0"/>
                <a:cs typeface="Times New Roman" panose="02020603050405020304" charset="0"/>
              </a:rPr>
              <a:t>Group Purchase</a:t>
            </a:r>
          </a:p>
        </p:txBody>
      </p:sp>
      <p:sp>
        <p:nvSpPr>
          <p:cNvPr id="11" name="文本框 10">
            <a:extLst>
              <a:ext uri="{FF2B5EF4-FFF2-40B4-BE49-F238E27FC236}">
                <a16:creationId xmlns:a16="http://schemas.microsoft.com/office/drawing/2014/main" id="{A46F0CF9-2F55-B483-8912-708658781495}"/>
              </a:ext>
            </a:extLst>
          </p:cNvPr>
          <p:cNvSpPr txBox="1"/>
          <p:nvPr/>
        </p:nvSpPr>
        <p:spPr>
          <a:xfrm>
            <a:off x="5474492" y="3217067"/>
            <a:ext cx="4393262"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Viruses-Like Spreading Model</a:t>
            </a:r>
          </a:p>
        </p:txBody>
      </p:sp>
      <p:sp>
        <p:nvSpPr>
          <p:cNvPr id="16" name="矩形: 圆角 15">
            <a:extLst>
              <a:ext uri="{FF2B5EF4-FFF2-40B4-BE49-F238E27FC236}">
                <a16:creationId xmlns:a16="http://schemas.microsoft.com/office/drawing/2014/main" id="{610C9454-1EDB-0707-EC2F-1F99745B4DE1}"/>
              </a:ext>
            </a:extLst>
          </p:cNvPr>
          <p:cNvSpPr/>
          <p:nvPr/>
        </p:nvSpPr>
        <p:spPr>
          <a:xfrm>
            <a:off x="836404" y="2149304"/>
            <a:ext cx="2470506" cy="323996"/>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2">
            <a:extLst>
              <a:ext uri="{FF2B5EF4-FFF2-40B4-BE49-F238E27FC236}">
                <a16:creationId xmlns:a16="http://schemas.microsoft.com/office/drawing/2014/main" id="{C4D1559A-4BA0-5D61-94D9-EFD86DEA9926}"/>
              </a:ext>
            </a:extLst>
          </p:cNvPr>
          <p:cNvSpPr txBox="1"/>
          <p:nvPr/>
        </p:nvSpPr>
        <p:spPr>
          <a:xfrm>
            <a:off x="820648" y="2098445"/>
            <a:ext cx="2663924" cy="369332"/>
          </a:xfrm>
          <a:prstGeom prst="rect">
            <a:avLst/>
          </a:prstGeom>
          <a:noFill/>
        </p:spPr>
        <p:txBody>
          <a:bodyPr wrap="square" rtlCol="0" anchor="t">
            <a:spAutoFit/>
          </a:bodyPr>
          <a:lstStyle/>
          <a:p>
            <a:r>
              <a:rPr lang="en-US" altLang="zh-CN" dirty="0">
                <a:latin typeface="Times New Roman" panose="02020603050405020304" charset="0"/>
                <a:cs typeface="Times New Roman" panose="02020603050405020304" charset="0"/>
              </a:rPr>
              <a:t>a</a:t>
            </a:r>
            <a:r>
              <a:rPr lang="en-US" altLang="zh-CN" dirty="0">
                <a:solidFill>
                  <a:schemeClr val="tx1"/>
                </a:solidFill>
                <a:latin typeface="Times New Roman" panose="02020603050405020304" charset="0"/>
                <a:cs typeface="Times New Roman" panose="02020603050405020304" charset="0"/>
              </a:rPr>
              <a:t>) Attract Flow: WeChat</a:t>
            </a:r>
          </a:p>
        </p:txBody>
      </p:sp>
      <p:sp>
        <p:nvSpPr>
          <p:cNvPr id="18" name="矩形: 圆角 17">
            <a:extLst>
              <a:ext uri="{FF2B5EF4-FFF2-40B4-BE49-F238E27FC236}">
                <a16:creationId xmlns:a16="http://schemas.microsoft.com/office/drawing/2014/main" id="{851FAF3C-B945-EA1A-425C-67051AE9998C}"/>
              </a:ext>
            </a:extLst>
          </p:cNvPr>
          <p:cNvSpPr/>
          <p:nvPr/>
        </p:nvSpPr>
        <p:spPr>
          <a:xfrm>
            <a:off x="7642378" y="2131497"/>
            <a:ext cx="3763466" cy="360723"/>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31">
            <a:extLst>
              <a:ext uri="{FF2B5EF4-FFF2-40B4-BE49-F238E27FC236}">
                <a16:creationId xmlns:a16="http://schemas.microsoft.com/office/drawing/2014/main" id="{A205FD12-87B6-DC0D-212E-20797B6E0086}"/>
              </a:ext>
            </a:extLst>
          </p:cNvPr>
          <p:cNvSpPr txBox="1"/>
          <p:nvPr/>
        </p:nvSpPr>
        <p:spPr>
          <a:xfrm>
            <a:off x="7638037" y="2131498"/>
            <a:ext cx="3968268" cy="369332"/>
          </a:xfrm>
          <a:prstGeom prst="rect">
            <a:avLst/>
          </a:prstGeom>
          <a:noFill/>
        </p:spPr>
        <p:txBody>
          <a:bodyPr wrap="square" rtlCol="0" anchor="t">
            <a:spAutoFit/>
          </a:bodyPr>
          <a:lstStyle/>
          <a:p>
            <a:r>
              <a:rPr lang="en-US" altLang="zh-CN" dirty="0">
                <a:solidFill>
                  <a:schemeClr val="tx1"/>
                </a:solidFill>
                <a:latin typeface="Times New Roman" panose="02020603050405020304" charset="0"/>
                <a:cs typeface="Times New Roman" panose="02020603050405020304" charset="0"/>
              </a:rPr>
              <a:t>b)Customer Acquisition</a:t>
            </a:r>
            <a:r>
              <a:rPr lang="en-US" altLang="zh-CN" dirty="0">
                <a:latin typeface="Times New Roman" panose="02020603050405020304" charset="0"/>
                <a:cs typeface="Times New Roman" panose="02020603050405020304" charset="0"/>
              </a:rPr>
              <a:t>: User Referral</a:t>
            </a:r>
            <a:endParaRPr lang="en-US" altLang="zh-CN" dirty="0">
              <a:solidFill>
                <a:schemeClr val="tx1"/>
              </a:solidFill>
              <a:latin typeface="Times New Roman" panose="02020603050405020304" charset="0"/>
              <a:cs typeface="Times New Roman" panose="02020603050405020304" charset="0"/>
            </a:endParaRPr>
          </a:p>
        </p:txBody>
      </p:sp>
      <p:sp>
        <p:nvSpPr>
          <p:cNvPr id="20" name="文本框 19">
            <a:extLst>
              <a:ext uri="{FF2B5EF4-FFF2-40B4-BE49-F238E27FC236}">
                <a16:creationId xmlns:a16="http://schemas.microsoft.com/office/drawing/2014/main" id="{F87E7222-CCBF-F5CE-7488-9B0147C1F1EF}"/>
              </a:ext>
            </a:extLst>
          </p:cNvPr>
          <p:cNvSpPr txBox="1"/>
          <p:nvPr/>
        </p:nvSpPr>
        <p:spPr>
          <a:xfrm>
            <a:off x="913666" y="717914"/>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PROCESS</a:t>
            </a:r>
          </a:p>
        </p:txBody>
      </p:sp>
      <p:sp>
        <p:nvSpPr>
          <p:cNvPr id="4" name="文本框 3">
            <a:extLst>
              <a:ext uri="{FF2B5EF4-FFF2-40B4-BE49-F238E27FC236}">
                <a16:creationId xmlns:a16="http://schemas.microsoft.com/office/drawing/2014/main" id="{044408EF-792E-9BE9-9176-0EB0B3FAB53B}"/>
              </a:ext>
            </a:extLst>
          </p:cNvPr>
          <p:cNvSpPr txBox="1"/>
          <p:nvPr/>
        </p:nvSpPr>
        <p:spPr>
          <a:xfrm>
            <a:off x="1952793" y="6025714"/>
            <a:ext cx="8693303" cy="461665"/>
          </a:xfrm>
          <a:prstGeom prst="rect">
            <a:avLst/>
          </a:prstGeom>
          <a:noFill/>
        </p:spPr>
        <p:txBody>
          <a:bodyPr wrap="square">
            <a:spAutoFit/>
          </a:bodyPr>
          <a:lstStyle/>
          <a:p>
            <a:pPr marL="69750">
              <a:lnSpc>
                <a:spcPct val="100000"/>
              </a:lnSpc>
              <a:spcAft>
                <a:spcPts val="1200"/>
              </a:spcAft>
            </a:pPr>
            <a:r>
              <a:rPr lang="en-US" altLang="zh-CN" sz="2400" b="1" dirty="0">
                <a:solidFill>
                  <a:srgbClr val="C00000"/>
                </a:solidFill>
                <a:latin typeface="Times New Roman" panose="02020603050405020304" charset="0"/>
                <a:cs typeface="Times New Roman" panose="02020603050405020304" charset="0"/>
              </a:rPr>
              <a:t>Purpose —— Reducing Customer Acquisition Cost (CAC).</a:t>
            </a:r>
          </a:p>
        </p:txBody>
      </p:sp>
      <p:sp>
        <p:nvSpPr>
          <p:cNvPr id="13" name="矩形: 圆角 5">
            <a:extLst>
              <a:ext uri="{FF2B5EF4-FFF2-40B4-BE49-F238E27FC236}">
                <a16:creationId xmlns:a16="http://schemas.microsoft.com/office/drawing/2014/main" id="{4E87C677-4495-2043-8879-E6FFDDD7A106}"/>
              </a:ext>
            </a:extLst>
          </p:cNvPr>
          <p:cNvSpPr/>
          <p:nvPr>
            <p:custDataLst>
              <p:tags r:id="rId16"/>
            </p:custDataLst>
          </p:nvPr>
        </p:nvSpPr>
        <p:spPr>
          <a:xfrm>
            <a:off x="8428582" y="2880144"/>
            <a:ext cx="3038549" cy="2711796"/>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47">
            <a:extLst>
              <a:ext uri="{FF2B5EF4-FFF2-40B4-BE49-F238E27FC236}">
                <a16:creationId xmlns:a16="http://schemas.microsoft.com/office/drawing/2014/main" id="{07992A11-AC3A-A51A-7901-76B2D47700E8}"/>
              </a:ext>
            </a:extLst>
          </p:cNvPr>
          <p:cNvSpPr/>
          <p:nvPr>
            <p:custDataLst>
              <p:tags r:id="rId17"/>
            </p:custDataLst>
          </p:nvPr>
        </p:nvSpPr>
        <p:spPr>
          <a:xfrm>
            <a:off x="11013106" y="2893604"/>
            <a:ext cx="454025" cy="386715"/>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文本框 36">
            <a:extLst>
              <a:ext uri="{FF2B5EF4-FFF2-40B4-BE49-F238E27FC236}">
                <a16:creationId xmlns:a16="http://schemas.microsoft.com/office/drawing/2014/main" id="{B27AF146-69EC-5428-70FC-6F6F85CCDBBA}"/>
              </a:ext>
            </a:extLst>
          </p:cNvPr>
          <p:cNvSpPr txBox="1"/>
          <p:nvPr>
            <p:custDataLst>
              <p:tags r:id="rId18"/>
            </p:custDataLst>
          </p:nvPr>
        </p:nvSpPr>
        <p:spPr>
          <a:xfrm>
            <a:off x="8428583" y="2830029"/>
            <a:ext cx="2183287" cy="46166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Low CAC</a:t>
            </a:r>
          </a:p>
        </p:txBody>
      </p:sp>
      <p:sp>
        <p:nvSpPr>
          <p:cNvPr id="22" name="文本框 44">
            <a:extLst>
              <a:ext uri="{FF2B5EF4-FFF2-40B4-BE49-F238E27FC236}">
                <a16:creationId xmlns:a16="http://schemas.microsoft.com/office/drawing/2014/main" id="{510E14D9-98E9-7DDF-6333-917D7EBE7A9A}"/>
              </a:ext>
            </a:extLst>
          </p:cNvPr>
          <p:cNvSpPr txBox="1"/>
          <p:nvPr>
            <p:custDataLst>
              <p:tags r:id="rId19"/>
            </p:custDataLst>
          </p:nvPr>
        </p:nvSpPr>
        <p:spPr>
          <a:xfrm>
            <a:off x="11055262" y="2896359"/>
            <a:ext cx="454025" cy="368300"/>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04</a:t>
            </a:r>
            <a:endParaRPr lang="zh-CN" altLang="en-US" dirty="0">
              <a:solidFill>
                <a:schemeClr val="bg1"/>
              </a:solidFill>
              <a:latin typeface="Bauhaus 93" panose="04030905020B02020C02" pitchFamily="82" charset="0"/>
            </a:endParaRPr>
          </a:p>
        </p:txBody>
      </p:sp>
      <p:pic>
        <p:nvPicPr>
          <p:cNvPr id="9" name="图片 8">
            <a:extLst>
              <a:ext uri="{FF2B5EF4-FFF2-40B4-BE49-F238E27FC236}">
                <a16:creationId xmlns:a16="http://schemas.microsoft.com/office/drawing/2014/main" id="{4F9C5814-FCA6-E851-98A4-88B078FC1DBF}"/>
              </a:ext>
            </a:extLst>
          </p:cNvPr>
          <p:cNvPicPr>
            <a:picLocks noChangeAspect="1"/>
          </p:cNvPicPr>
          <p:nvPr/>
        </p:nvPicPr>
        <p:blipFill>
          <a:blip r:embed="rId27"/>
          <a:stretch>
            <a:fillRect/>
          </a:stretch>
        </p:blipFill>
        <p:spPr>
          <a:xfrm>
            <a:off x="8496078" y="3317978"/>
            <a:ext cx="2885185" cy="2247464"/>
          </a:xfrm>
          <a:prstGeom prst="rect">
            <a:avLst/>
          </a:prstGeom>
        </p:spPr>
      </p:pic>
      <p:sp>
        <p:nvSpPr>
          <p:cNvPr id="23" name="文本框 22">
            <a:extLst>
              <a:ext uri="{FF2B5EF4-FFF2-40B4-BE49-F238E27FC236}">
                <a16:creationId xmlns:a16="http://schemas.microsoft.com/office/drawing/2014/main" id="{0133C08F-4E07-DFA4-E09F-CBDB9703925B}"/>
              </a:ext>
            </a:extLst>
          </p:cNvPr>
          <p:cNvSpPr txBox="1"/>
          <p:nvPr/>
        </p:nvSpPr>
        <p:spPr>
          <a:xfrm>
            <a:off x="8416652" y="3212422"/>
            <a:ext cx="4393262"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Of PDD</a:t>
            </a:r>
          </a:p>
        </p:txBody>
      </p:sp>
    </p:spTree>
    <p:extLst>
      <p:ext uri="{BB962C8B-B14F-4D97-AF65-F5344CB8AC3E}">
        <p14:creationId xmlns:p14="http://schemas.microsoft.com/office/powerpoint/2010/main" val="144241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圆角矩形 5">
            <a:extLst>
              <a:ext uri="{FF2B5EF4-FFF2-40B4-BE49-F238E27FC236}">
                <a16:creationId xmlns:a16="http://schemas.microsoft.com/office/drawing/2014/main" id="{00812F01-50D5-1842-A47C-D3B2668C745D}"/>
              </a:ext>
            </a:extLst>
          </p:cNvPr>
          <p:cNvSpPr/>
          <p:nvPr/>
        </p:nvSpPr>
        <p:spPr>
          <a:xfrm>
            <a:off x="7319347" y="1478624"/>
            <a:ext cx="3943985" cy="2415494"/>
          </a:xfrm>
          <a:prstGeom prst="roundRect">
            <a:avLst>
              <a:gd name="adj" fmla="val 3947"/>
            </a:avLst>
          </a:prstGeom>
          <a:solidFill>
            <a:schemeClr val="accent3">
              <a:lumMod val="20000"/>
              <a:lumOff val="80000"/>
            </a:schemeClr>
          </a:solidFill>
          <a:ln w="28575">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a:xfrm>
            <a:off x="530940" y="170629"/>
            <a:ext cx="9873147" cy="488181"/>
          </a:xfrm>
        </p:spPr>
        <p:txBody>
          <a:bodyPr/>
          <a:lstStyle/>
          <a:p>
            <a:r>
              <a:rPr lang="en-US" altLang="zh-CN" dirty="0"/>
              <a:t>2</a:t>
            </a:r>
            <a:r>
              <a:rPr lang="en-CN" dirty="0"/>
              <a:t>.</a:t>
            </a:r>
            <a:r>
              <a:rPr lang="en-US" dirty="0"/>
              <a:t>1.3</a:t>
            </a:r>
            <a:r>
              <a:rPr lang="en-CN" dirty="0"/>
              <a:t> </a:t>
            </a:r>
            <a:r>
              <a:rPr lang="en-CN" altLang="en-US" dirty="0">
                <a:solidFill>
                  <a:srgbClr val="F40009"/>
                </a:solidFill>
              </a:rPr>
              <a:t>In</a:t>
            </a:r>
            <a:r>
              <a:rPr lang="en-US" altLang="en-US" dirty="0">
                <a:solidFill>
                  <a:srgbClr val="F40009"/>
                </a:solidFill>
              </a:rPr>
              <a:t>direct </a:t>
            </a:r>
            <a:r>
              <a:rPr lang="en-US" dirty="0"/>
              <a:t>Network Effects </a:t>
            </a:r>
          </a:p>
        </p:txBody>
      </p:sp>
      <p:sp>
        <p:nvSpPr>
          <p:cNvPr id="68" name="矩形: 圆角 3">
            <a:extLst>
              <a:ext uri="{FF2B5EF4-FFF2-40B4-BE49-F238E27FC236}">
                <a16:creationId xmlns:a16="http://schemas.microsoft.com/office/drawing/2014/main" id="{FDEC8328-350F-7B4A-8972-90D1F81E6863}"/>
              </a:ext>
            </a:extLst>
          </p:cNvPr>
          <p:cNvSpPr/>
          <p:nvPr/>
        </p:nvSpPr>
        <p:spPr>
          <a:xfrm>
            <a:off x="-13338" y="5153892"/>
            <a:ext cx="12205338" cy="1704109"/>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69" name="矩形: 圆角 7">
            <a:extLst>
              <a:ext uri="{FF2B5EF4-FFF2-40B4-BE49-F238E27FC236}">
                <a16:creationId xmlns:a16="http://schemas.microsoft.com/office/drawing/2014/main" id="{5258B4E8-B537-474A-A8E9-3AEB3B833421}"/>
              </a:ext>
            </a:extLst>
          </p:cNvPr>
          <p:cNvSpPr/>
          <p:nvPr/>
        </p:nvSpPr>
        <p:spPr>
          <a:xfrm>
            <a:off x="693815" y="4658523"/>
            <a:ext cx="10864336" cy="1516143"/>
          </a:xfrm>
          <a:prstGeom prst="roundRect">
            <a:avLst>
              <a:gd name="adj" fmla="val 1883"/>
            </a:avLst>
          </a:prstGeom>
          <a:solidFill>
            <a:srgbClr val="FFFDF7"/>
          </a:solidFill>
          <a:ln w="3175">
            <a:solidFill>
              <a:schemeClr val="accent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attract flow</a:t>
            </a:r>
            <a:endParaRPr lang="zh-CN" altLang="en-US" dirty="0"/>
          </a:p>
        </p:txBody>
      </p:sp>
      <p:sp>
        <p:nvSpPr>
          <p:cNvPr id="70" name="文本框 32">
            <a:extLst>
              <a:ext uri="{FF2B5EF4-FFF2-40B4-BE49-F238E27FC236}">
                <a16:creationId xmlns:a16="http://schemas.microsoft.com/office/drawing/2014/main" id="{8DF1F92C-B3A7-1240-AC29-9160449154E2}"/>
              </a:ext>
            </a:extLst>
          </p:cNvPr>
          <p:cNvSpPr txBox="1"/>
          <p:nvPr/>
        </p:nvSpPr>
        <p:spPr>
          <a:xfrm>
            <a:off x="7401770" y="2159938"/>
            <a:ext cx="1456690"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Demand Aggregation</a:t>
            </a:r>
          </a:p>
        </p:txBody>
      </p:sp>
      <p:cxnSp>
        <p:nvCxnSpPr>
          <p:cNvPr id="71" name="直接箭头连接符 35">
            <a:extLst>
              <a:ext uri="{FF2B5EF4-FFF2-40B4-BE49-F238E27FC236}">
                <a16:creationId xmlns:a16="http://schemas.microsoft.com/office/drawing/2014/main" id="{8AF70D5B-640B-6140-8E96-AB20FCE09720}"/>
              </a:ext>
            </a:extLst>
          </p:cNvPr>
          <p:cNvCxnSpPr>
            <a:stCxn id="86" idx="1"/>
            <a:endCxn id="70" idx="3"/>
          </p:cNvCxnSpPr>
          <p:nvPr/>
        </p:nvCxnSpPr>
        <p:spPr>
          <a:xfrm flipH="1" flipV="1">
            <a:off x="8858460" y="2460293"/>
            <a:ext cx="521919" cy="347341"/>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2" name="直接箭头连接符 37">
            <a:extLst>
              <a:ext uri="{FF2B5EF4-FFF2-40B4-BE49-F238E27FC236}">
                <a16:creationId xmlns:a16="http://schemas.microsoft.com/office/drawing/2014/main" id="{343F8A74-9301-A743-9740-EE7BB2E6EF33}"/>
              </a:ext>
            </a:extLst>
          </p:cNvPr>
          <p:cNvCxnSpPr>
            <a:stCxn id="86" idx="1"/>
            <a:endCxn id="73" idx="3"/>
          </p:cNvCxnSpPr>
          <p:nvPr/>
        </p:nvCxnSpPr>
        <p:spPr>
          <a:xfrm flipH="1">
            <a:off x="8845760" y="2807634"/>
            <a:ext cx="534619" cy="417065"/>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73" name="文本框 39">
            <a:extLst>
              <a:ext uri="{FF2B5EF4-FFF2-40B4-BE49-F238E27FC236}">
                <a16:creationId xmlns:a16="http://schemas.microsoft.com/office/drawing/2014/main" id="{3336D6DF-48EB-8947-8807-6BF16278B656}"/>
              </a:ext>
            </a:extLst>
          </p:cNvPr>
          <p:cNvSpPr txBox="1"/>
          <p:nvPr/>
        </p:nvSpPr>
        <p:spPr>
          <a:xfrm>
            <a:off x="7382085" y="2924344"/>
            <a:ext cx="146367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Attract more merchants</a:t>
            </a:r>
          </a:p>
        </p:txBody>
      </p:sp>
      <p:sp>
        <p:nvSpPr>
          <p:cNvPr id="74" name="文本框 40">
            <a:extLst>
              <a:ext uri="{FF2B5EF4-FFF2-40B4-BE49-F238E27FC236}">
                <a16:creationId xmlns:a16="http://schemas.microsoft.com/office/drawing/2014/main" id="{A8FBF4F7-FA18-C744-BB6F-7D143FE3CEF9}"/>
              </a:ext>
            </a:extLst>
          </p:cNvPr>
          <p:cNvSpPr txBox="1"/>
          <p:nvPr/>
        </p:nvSpPr>
        <p:spPr>
          <a:xfrm>
            <a:off x="4489278" y="216094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Mass production by merchants</a:t>
            </a:r>
          </a:p>
        </p:txBody>
      </p:sp>
      <p:cxnSp>
        <p:nvCxnSpPr>
          <p:cNvPr id="75" name="直接箭头连接符 41">
            <a:extLst>
              <a:ext uri="{FF2B5EF4-FFF2-40B4-BE49-F238E27FC236}">
                <a16:creationId xmlns:a16="http://schemas.microsoft.com/office/drawing/2014/main" id="{3F1100E9-2F38-4A47-9339-B0261D27522F}"/>
              </a:ext>
            </a:extLst>
          </p:cNvPr>
          <p:cNvCxnSpPr>
            <a:stCxn id="70" idx="1"/>
            <a:endCxn id="74" idx="3"/>
          </p:cNvCxnSpPr>
          <p:nvPr/>
        </p:nvCxnSpPr>
        <p:spPr>
          <a:xfrm flipH="1">
            <a:off x="7026103" y="2460293"/>
            <a:ext cx="375667" cy="1002"/>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6" name="直接箭头连接符 42">
            <a:extLst>
              <a:ext uri="{FF2B5EF4-FFF2-40B4-BE49-F238E27FC236}">
                <a16:creationId xmlns:a16="http://schemas.microsoft.com/office/drawing/2014/main" id="{1782866B-B787-054C-A401-10B6DBA2E610}"/>
              </a:ext>
            </a:extLst>
          </p:cNvPr>
          <p:cNvCxnSpPr>
            <a:stCxn id="73" idx="1"/>
            <a:endCxn id="78" idx="3"/>
          </p:cNvCxnSpPr>
          <p:nvPr/>
        </p:nvCxnSpPr>
        <p:spPr>
          <a:xfrm flipH="1">
            <a:off x="7000195" y="3224699"/>
            <a:ext cx="381890" cy="7026"/>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77" name="圆角矩形 53">
            <a:extLst>
              <a:ext uri="{FF2B5EF4-FFF2-40B4-BE49-F238E27FC236}">
                <a16:creationId xmlns:a16="http://schemas.microsoft.com/office/drawing/2014/main" id="{25A32DD5-C1FD-F747-8A95-D1F2D93E3208}"/>
              </a:ext>
            </a:extLst>
          </p:cNvPr>
          <p:cNvSpPr/>
          <p:nvPr/>
        </p:nvSpPr>
        <p:spPr>
          <a:xfrm>
            <a:off x="787737" y="1479259"/>
            <a:ext cx="10475595" cy="2415494"/>
          </a:xfrm>
          <a:prstGeom prst="roundRect">
            <a:avLst>
              <a:gd name="adj" fmla="val 7731"/>
            </a:avLst>
          </a:prstGeom>
          <a:noFill/>
          <a:ln w="19050" cmpd="sng">
            <a:solidFill>
              <a:srgbClr val="C0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8" name="文本框 43">
            <a:extLst>
              <a:ext uri="{FF2B5EF4-FFF2-40B4-BE49-F238E27FC236}">
                <a16:creationId xmlns:a16="http://schemas.microsoft.com/office/drawing/2014/main" id="{D1F471D5-F2F2-D848-9F4D-C8ED0DFB663B}"/>
              </a:ext>
            </a:extLst>
          </p:cNvPr>
          <p:cNvSpPr txBox="1"/>
          <p:nvPr/>
        </p:nvSpPr>
        <p:spPr>
          <a:xfrm>
            <a:off x="4463370" y="293137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Stronger competition among merchants</a:t>
            </a:r>
          </a:p>
        </p:txBody>
      </p:sp>
      <p:cxnSp>
        <p:nvCxnSpPr>
          <p:cNvPr id="79" name="直接箭头连接符 45">
            <a:extLst>
              <a:ext uri="{FF2B5EF4-FFF2-40B4-BE49-F238E27FC236}">
                <a16:creationId xmlns:a16="http://schemas.microsoft.com/office/drawing/2014/main" id="{B97BAA6B-1B6B-7B49-9977-BCFB5A38C492}"/>
              </a:ext>
            </a:extLst>
          </p:cNvPr>
          <p:cNvCxnSpPr>
            <a:cxnSpLocks/>
            <a:stCxn id="27" idx="1"/>
            <a:endCxn id="81" idx="3"/>
          </p:cNvCxnSpPr>
          <p:nvPr/>
        </p:nvCxnSpPr>
        <p:spPr>
          <a:xfrm flipH="1">
            <a:off x="4186156" y="1876812"/>
            <a:ext cx="303122" cy="752267"/>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80" name="直接箭头连接符 46">
            <a:extLst>
              <a:ext uri="{FF2B5EF4-FFF2-40B4-BE49-F238E27FC236}">
                <a16:creationId xmlns:a16="http://schemas.microsoft.com/office/drawing/2014/main" id="{E5240686-0E99-2240-88B9-3BC5F15BEBF8}"/>
              </a:ext>
            </a:extLst>
          </p:cNvPr>
          <p:cNvCxnSpPr>
            <a:cxnSpLocks/>
            <a:stCxn id="78" idx="1"/>
            <a:endCxn id="81" idx="3"/>
          </p:cNvCxnSpPr>
          <p:nvPr/>
        </p:nvCxnSpPr>
        <p:spPr>
          <a:xfrm flipH="1" flipV="1">
            <a:off x="4186156" y="2629079"/>
            <a:ext cx="277214" cy="602646"/>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81" name="文本框 48">
            <a:extLst>
              <a:ext uri="{FF2B5EF4-FFF2-40B4-BE49-F238E27FC236}">
                <a16:creationId xmlns:a16="http://schemas.microsoft.com/office/drawing/2014/main" id="{7D0D0E59-1310-6A46-B8C1-04C00A36F3A5}"/>
              </a:ext>
            </a:extLst>
          </p:cNvPr>
          <p:cNvSpPr txBox="1"/>
          <p:nvPr/>
        </p:nvSpPr>
        <p:spPr>
          <a:xfrm>
            <a:off x="2590460" y="2033458"/>
            <a:ext cx="1595696" cy="1191241"/>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Diversifica-tion of products</a:t>
            </a:r>
          </a:p>
          <a:p>
            <a:pPr algn="ctr"/>
            <a:r>
              <a:rPr lang="en-US" altLang="zh-CN" dirty="0">
                <a:solidFill>
                  <a:schemeClr val="tx1"/>
                </a:solidFill>
                <a:latin typeface="Times New Roman" panose="02020603050405020304" charset="0"/>
                <a:cs typeface="Times New Roman" panose="02020603050405020304" charset="0"/>
                <a:sym typeface="+mn-ea"/>
              </a:rPr>
              <a:t> &amp;</a:t>
            </a:r>
          </a:p>
          <a:p>
            <a:pPr algn="ctr"/>
            <a:r>
              <a:rPr lang="en-US" altLang="zh-CN" dirty="0">
                <a:solidFill>
                  <a:schemeClr val="tx1"/>
                </a:solidFill>
                <a:latin typeface="Times New Roman" panose="02020603050405020304" charset="0"/>
                <a:cs typeface="Times New Roman" panose="02020603050405020304" charset="0"/>
                <a:sym typeface="+mn-ea"/>
              </a:rPr>
              <a:t> </a:t>
            </a:r>
            <a:r>
              <a:rPr lang="en-US" altLang="zh-CN" b="1" dirty="0">
                <a:solidFill>
                  <a:srgbClr val="C00000"/>
                </a:solidFill>
                <a:latin typeface="Times New Roman" panose="02020603050405020304" charset="0"/>
                <a:cs typeface="Times New Roman" panose="02020603050405020304" charset="0"/>
                <a:sym typeface="+mn-ea"/>
              </a:rPr>
              <a:t>Lower prices</a:t>
            </a:r>
          </a:p>
        </p:txBody>
      </p:sp>
      <p:cxnSp>
        <p:nvCxnSpPr>
          <p:cNvPr id="82" name="直接箭头连接符 49">
            <a:extLst>
              <a:ext uri="{FF2B5EF4-FFF2-40B4-BE49-F238E27FC236}">
                <a16:creationId xmlns:a16="http://schemas.microsoft.com/office/drawing/2014/main" id="{C8FCA7F3-B826-4143-9065-8FA99AFAAE88}"/>
              </a:ext>
            </a:extLst>
          </p:cNvPr>
          <p:cNvCxnSpPr>
            <a:cxnSpLocks/>
            <a:stCxn id="81" idx="1"/>
            <a:endCxn id="83" idx="3"/>
          </p:cNvCxnSpPr>
          <p:nvPr/>
        </p:nvCxnSpPr>
        <p:spPr>
          <a:xfrm flipH="1" flipV="1">
            <a:off x="2232866" y="2629078"/>
            <a:ext cx="357594" cy="1"/>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83" name="文本框 52">
            <a:extLst>
              <a:ext uri="{FF2B5EF4-FFF2-40B4-BE49-F238E27FC236}">
                <a16:creationId xmlns:a16="http://schemas.microsoft.com/office/drawing/2014/main" id="{466D5D71-840F-C745-8FCE-F974C49604D0}"/>
              </a:ext>
            </a:extLst>
          </p:cNvPr>
          <p:cNvSpPr txBox="1"/>
          <p:nvPr/>
        </p:nvSpPr>
        <p:spPr>
          <a:xfrm>
            <a:off x="833326" y="2199183"/>
            <a:ext cx="139954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86" name="文本框 28">
            <a:extLst>
              <a:ext uri="{FF2B5EF4-FFF2-40B4-BE49-F238E27FC236}">
                <a16:creationId xmlns:a16="http://schemas.microsoft.com/office/drawing/2014/main" id="{7E9FD9F4-5EF1-994D-8EB3-CDA01F8CDCFC}"/>
              </a:ext>
            </a:extLst>
          </p:cNvPr>
          <p:cNvSpPr txBox="1"/>
          <p:nvPr/>
        </p:nvSpPr>
        <p:spPr>
          <a:xfrm>
            <a:off x="9380379" y="2377739"/>
            <a:ext cx="164338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89" name="文本框 50">
            <a:extLst>
              <a:ext uri="{FF2B5EF4-FFF2-40B4-BE49-F238E27FC236}">
                <a16:creationId xmlns:a16="http://schemas.microsoft.com/office/drawing/2014/main" id="{DC521CA4-8EA6-4342-8E49-0B01A22544E8}"/>
              </a:ext>
            </a:extLst>
          </p:cNvPr>
          <p:cNvSpPr txBox="1"/>
          <p:nvPr/>
        </p:nvSpPr>
        <p:spPr>
          <a:xfrm>
            <a:off x="787737" y="4635176"/>
            <a:ext cx="2294831" cy="317993"/>
          </a:xfrm>
          <a:prstGeom prst="rect">
            <a:avLst/>
          </a:prstGeom>
          <a:noFill/>
        </p:spPr>
        <p:txBody>
          <a:bodyPr wrap="square" rtlCol="0">
            <a:noAutofit/>
          </a:bodyPr>
          <a:lstStyle/>
          <a:p>
            <a:pPr>
              <a:lnSpc>
                <a:spcPct val="130000"/>
              </a:lnSpc>
            </a:pPr>
            <a:r>
              <a:rPr lang="en-US" altLang="zh-CN" sz="2400" b="1" dirty="0">
                <a:solidFill>
                  <a:srgbClr val="C00000"/>
                </a:solidFill>
                <a:latin typeface="Times New Roman" panose="02020603050405020304" charset="0"/>
                <a:ea typeface="思源黑体 CN Medium" panose="020B0600000000000000" pitchFamily="34" charset="-122"/>
                <a:cs typeface="Times New Roman" panose="02020603050405020304" charset="0"/>
              </a:rPr>
              <a:t>Benefits</a:t>
            </a:r>
            <a:endParaRPr lang="en-US" altLang="zh-CN" sz="2400" b="1" dirty="0">
              <a:solidFill>
                <a:srgbClr val="FF0000"/>
              </a:solidFill>
              <a:latin typeface="Times New Roman" panose="02020603050405020304" charset="0"/>
              <a:ea typeface="思源黑体 CN Medium" panose="020B0600000000000000" pitchFamily="34" charset="-122"/>
              <a:cs typeface="Times New Roman" panose="02020603050405020304" charset="0"/>
            </a:endParaRPr>
          </a:p>
        </p:txBody>
      </p:sp>
      <p:sp>
        <p:nvSpPr>
          <p:cNvPr id="92" name="十字形 24">
            <a:extLst>
              <a:ext uri="{FF2B5EF4-FFF2-40B4-BE49-F238E27FC236}">
                <a16:creationId xmlns:a16="http://schemas.microsoft.com/office/drawing/2014/main" id="{DF09D032-F51A-DA41-8A53-B0567E4EBBD5}"/>
              </a:ext>
            </a:extLst>
          </p:cNvPr>
          <p:cNvSpPr/>
          <p:nvPr/>
        </p:nvSpPr>
        <p:spPr>
          <a:xfrm>
            <a:off x="7201607" y="5338020"/>
            <a:ext cx="472440" cy="460375"/>
          </a:xfrm>
          <a:prstGeom prst="plus">
            <a:avLst>
              <a:gd name="adj" fmla="val 40551"/>
            </a:avLst>
          </a:prstGeom>
          <a:solidFill>
            <a:srgbClr val="F40009">
              <a:alpha val="23000"/>
            </a:srgbClr>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0" name="Slide Number Placeholder 1">
            <a:extLst>
              <a:ext uri="{FF2B5EF4-FFF2-40B4-BE49-F238E27FC236}">
                <a16:creationId xmlns:a16="http://schemas.microsoft.com/office/drawing/2014/main" id="{D200229F-AB70-4048-A487-1B646D9EE084}"/>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11</a:t>
            </a:fld>
            <a:endParaRPr lang="zh-CN" altLang="en-US" dirty="0"/>
          </a:p>
        </p:txBody>
      </p:sp>
      <p:sp>
        <p:nvSpPr>
          <p:cNvPr id="10" name="Rounded Rectangle 229">
            <a:extLst>
              <a:ext uri="{FF2B5EF4-FFF2-40B4-BE49-F238E27FC236}">
                <a16:creationId xmlns:a16="http://schemas.microsoft.com/office/drawing/2014/main" id="{97CAA8A4-240E-E599-E014-8F6CA25D6D06}"/>
              </a:ext>
            </a:extLst>
          </p:cNvPr>
          <p:cNvSpPr/>
          <p:nvPr/>
        </p:nvSpPr>
        <p:spPr>
          <a:xfrm>
            <a:off x="4237692" y="5351285"/>
            <a:ext cx="2650452" cy="418082"/>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Attracting Merchants</a:t>
            </a:r>
          </a:p>
        </p:txBody>
      </p:sp>
      <p:sp>
        <p:nvSpPr>
          <p:cNvPr id="11" name="Rounded Rectangle 229">
            <a:extLst>
              <a:ext uri="{FF2B5EF4-FFF2-40B4-BE49-F238E27FC236}">
                <a16:creationId xmlns:a16="http://schemas.microsoft.com/office/drawing/2014/main" id="{EDD375F6-D970-CB47-97CC-567CC4A81D50}"/>
              </a:ext>
            </a:extLst>
          </p:cNvPr>
          <p:cNvSpPr/>
          <p:nvPr/>
        </p:nvSpPr>
        <p:spPr>
          <a:xfrm>
            <a:off x="7987510" y="5351351"/>
            <a:ext cx="2678584" cy="418016"/>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Increase in User Benefits</a:t>
            </a:r>
          </a:p>
        </p:txBody>
      </p:sp>
      <p:sp>
        <p:nvSpPr>
          <p:cNvPr id="14" name="矩形: 圆角 13">
            <a:extLst>
              <a:ext uri="{FF2B5EF4-FFF2-40B4-BE49-F238E27FC236}">
                <a16:creationId xmlns:a16="http://schemas.microsoft.com/office/drawing/2014/main" id="{2848DAD2-7F97-20F5-A3DB-B00615B37575}"/>
              </a:ext>
            </a:extLst>
          </p:cNvPr>
          <p:cNvSpPr/>
          <p:nvPr/>
        </p:nvSpPr>
        <p:spPr>
          <a:xfrm>
            <a:off x="7498646" y="1469765"/>
            <a:ext cx="3763466" cy="376370"/>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31">
            <a:extLst>
              <a:ext uri="{FF2B5EF4-FFF2-40B4-BE49-F238E27FC236}">
                <a16:creationId xmlns:a16="http://schemas.microsoft.com/office/drawing/2014/main" id="{EBA57434-64E7-DC23-7D3D-5F0C5658FB30}"/>
              </a:ext>
            </a:extLst>
          </p:cNvPr>
          <p:cNvSpPr txBox="1"/>
          <p:nvPr/>
        </p:nvSpPr>
        <p:spPr>
          <a:xfrm>
            <a:off x="7554525" y="1443487"/>
            <a:ext cx="3968268" cy="369332"/>
          </a:xfrm>
          <a:prstGeom prst="rect">
            <a:avLst/>
          </a:prstGeom>
          <a:noFill/>
        </p:spPr>
        <p:txBody>
          <a:bodyPr wrap="square" rtlCol="0" anchor="t">
            <a:spAutoFit/>
          </a:bodyPr>
          <a:lstStyle/>
          <a:p>
            <a:r>
              <a:rPr lang="en-US" altLang="zh-CN" dirty="0">
                <a:solidFill>
                  <a:schemeClr val="tx1"/>
                </a:solidFill>
                <a:latin typeface="Times New Roman" panose="02020603050405020304" charset="0"/>
                <a:cs typeface="Times New Roman" panose="02020603050405020304" charset="0"/>
              </a:rPr>
              <a:t>b)Customer Acquisition</a:t>
            </a:r>
            <a:r>
              <a:rPr lang="en-US" altLang="zh-CN" dirty="0">
                <a:latin typeface="Times New Roman" panose="02020603050405020304" charset="0"/>
                <a:cs typeface="Times New Roman" panose="02020603050405020304" charset="0"/>
              </a:rPr>
              <a:t>: User Referral</a:t>
            </a:r>
            <a:endParaRPr lang="en-US" altLang="zh-CN" dirty="0">
              <a:solidFill>
                <a:schemeClr val="tx1"/>
              </a:solidFill>
              <a:latin typeface="Times New Roman" panose="02020603050405020304" charset="0"/>
              <a:cs typeface="Times New Roman" panose="02020603050405020304" charset="0"/>
            </a:endParaRPr>
          </a:p>
        </p:txBody>
      </p:sp>
      <p:sp>
        <p:nvSpPr>
          <p:cNvPr id="16" name="矩形: 圆角 15">
            <a:extLst>
              <a:ext uri="{FF2B5EF4-FFF2-40B4-BE49-F238E27FC236}">
                <a16:creationId xmlns:a16="http://schemas.microsoft.com/office/drawing/2014/main" id="{1503A7F9-8CAD-C720-9F94-AB68B527F956}"/>
              </a:ext>
            </a:extLst>
          </p:cNvPr>
          <p:cNvSpPr/>
          <p:nvPr/>
        </p:nvSpPr>
        <p:spPr>
          <a:xfrm>
            <a:off x="757892" y="3538423"/>
            <a:ext cx="4240784" cy="365824"/>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55">
            <a:extLst>
              <a:ext uri="{FF2B5EF4-FFF2-40B4-BE49-F238E27FC236}">
                <a16:creationId xmlns:a16="http://schemas.microsoft.com/office/drawing/2014/main" id="{7EE92CD0-5FB8-0B4B-6F81-669423703B29}"/>
              </a:ext>
            </a:extLst>
          </p:cNvPr>
          <p:cNvSpPr txBox="1"/>
          <p:nvPr/>
        </p:nvSpPr>
        <p:spPr>
          <a:xfrm>
            <a:off x="771798" y="3511590"/>
            <a:ext cx="4771707" cy="369332"/>
          </a:xfrm>
          <a:prstGeom prst="rect">
            <a:avLst/>
          </a:prstGeom>
          <a:noFill/>
        </p:spPr>
        <p:txBody>
          <a:bodyPr wrap="square" rtlCol="0" anchor="t">
            <a:spAutoFit/>
          </a:bodyPr>
          <a:lstStyle/>
          <a:p>
            <a:r>
              <a:rPr lang="en-US" altLang="zh-CN" dirty="0">
                <a:latin typeface="Times New Roman" panose="02020603050405020304" charset="0"/>
                <a:cs typeface="Times New Roman" panose="02020603050405020304" charset="0"/>
              </a:rPr>
              <a:t>c</a:t>
            </a:r>
            <a:r>
              <a:rPr lang="en-US" altLang="zh-CN" dirty="0">
                <a:solidFill>
                  <a:schemeClr val="tx1"/>
                </a:solidFill>
                <a:latin typeface="Times New Roman" panose="02020603050405020304" charset="0"/>
                <a:cs typeface="Times New Roman" panose="02020603050405020304" charset="0"/>
              </a:rPr>
              <a:t>)</a:t>
            </a:r>
            <a:r>
              <a:rPr lang="en-US" altLang="zh-CN" dirty="0">
                <a:solidFill>
                  <a:schemeClr val="tx1"/>
                </a:solidFill>
                <a:latin typeface="Times New Roman" panose="02020603050405020304" charset="0"/>
                <a:cs typeface="Times New Roman" panose="02020603050405020304" charset="0"/>
                <a:sym typeface="+mn-ea"/>
              </a:rPr>
              <a:t>Customer</a:t>
            </a:r>
            <a:r>
              <a:rPr lang="en-US" altLang="zh-CN" dirty="0">
                <a:solidFill>
                  <a:schemeClr val="tx1"/>
                </a:solidFill>
                <a:latin typeface="Times New Roman" panose="02020603050405020304" charset="0"/>
                <a:cs typeface="Times New Roman" panose="02020603050405020304" charset="0"/>
              </a:rPr>
              <a:t> Retention: Low-price Attraction</a:t>
            </a:r>
          </a:p>
        </p:txBody>
      </p:sp>
      <p:sp>
        <p:nvSpPr>
          <p:cNvPr id="18" name="文本框 17">
            <a:extLst>
              <a:ext uri="{FF2B5EF4-FFF2-40B4-BE49-F238E27FC236}">
                <a16:creationId xmlns:a16="http://schemas.microsoft.com/office/drawing/2014/main" id="{86A4CB93-5658-94E2-284E-DD6F0A4710C0}"/>
              </a:ext>
            </a:extLst>
          </p:cNvPr>
          <p:cNvSpPr txBox="1"/>
          <p:nvPr/>
        </p:nvSpPr>
        <p:spPr>
          <a:xfrm>
            <a:off x="787737" y="1121712"/>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PROCESS</a:t>
            </a:r>
          </a:p>
        </p:txBody>
      </p:sp>
      <p:sp>
        <p:nvSpPr>
          <p:cNvPr id="27" name="文本框 40">
            <a:extLst>
              <a:ext uri="{FF2B5EF4-FFF2-40B4-BE49-F238E27FC236}">
                <a16:creationId xmlns:a16="http://schemas.microsoft.com/office/drawing/2014/main" id="{E3FCEAA4-D42A-14DA-CC66-04ED7B7FBE2C}"/>
              </a:ext>
            </a:extLst>
          </p:cNvPr>
          <p:cNvSpPr txBox="1"/>
          <p:nvPr/>
        </p:nvSpPr>
        <p:spPr>
          <a:xfrm>
            <a:off x="4489278" y="1679791"/>
            <a:ext cx="2536825" cy="394042"/>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latin typeface="Times New Roman" panose="02020603050405020304" charset="0"/>
                <a:cs typeface="Times New Roman" panose="02020603050405020304" charset="0"/>
                <a:sym typeface="+mn-ea"/>
              </a:rPr>
              <a:t>PDD: “</a:t>
            </a:r>
            <a:r>
              <a:rPr lang="en-US" altLang="zh-CN" dirty="0">
                <a:solidFill>
                  <a:schemeClr val="tx1"/>
                </a:solidFill>
                <a:latin typeface="Times New Roman" panose="02020603050405020304" charset="0"/>
                <a:cs typeface="Times New Roman" panose="02020603050405020304" charset="0"/>
                <a:sym typeface="+mn-ea"/>
              </a:rPr>
              <a:t>Billion Subsidies”</a:t>
            </a:r>
          </a:p>
        </p:txBody>
      </p:sp>
      <p:cxnSp>
        <p:nvCxnSpPr>
          <p:cNvPr id="30" name="直接箭头连接符 45">
            <a:extLst>
              <a:ext uri="{FF2B5EF4-FFF2-40B4-BE49-F238E27FC236}">
                <a16:creationId xmlns:a16="http://schemas.microsoft.com/office/drawing/2014/main" id="{B5358404-FDC3-B553-C6B4-2388FE9D5A98}"/>
              </a:ext>
            </a:extLst>
          </p:cNvPr>
          <p:cNvCxnSpPr>
            <a:cxnSpLocks/>
            <a:stCxn id="74" idx="1"/>
            <a:endCxn id="81" idx="3"/>
          </p:cNvCxnSpPr>
          <p:nvPr/>
        </p:nvCxnSpPr>
        <p:spPr>
          <a:xfrm flipH="1">
            <a:off x="4186156" y="2461295"/>
            <a:ext cx="303122" cy="167784"/>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35" name="文本框 34">
            <a:extLst>
              <a:ext uri="{FF2B5EF4-FFF2-40B4-BE49-F238E27FC236}">
                <a16:creationId xmlns:a16="http://schemas.microsoft.com/office/drawing/2014/main" id="{E5E2C957-EFE7-D8D9-9CE5-94E814AF7A8E}"/>
              </a:ext>
            </a:extLst>
          </p:cNvPr>
          <p:cNvSpPr txBox="1"/>
          <p:nvPr/>
        </p:nvSpPr>
        <p:spPr>
          <a:xfrm>
            <a:off x="787737" y="5099739"/>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Of indirect network effects</a:t>
            </a:r>
          </a:p>
        </p:txBody>
      </p:sp>
      <p:sp>
        <p:nvSpPr>
          <p:cNvPr id="5" name="文本框 4">
            <a:extLst>
              <a:ext uri="{FF2B5EF4-FFF2-40B4-BE49-F238E27FC236}">
                <a16:creationId xmlns:a16="http://schemas.microsoft.com/office/drawing/2014/main" id="{2A295FF1-C8EE-C8C0-3C5C-0C80A234EE4E}"/>
              </a:ext>
            </a:extLst>
          </p:cNvPr>
          <p:cNvSpPr txBox="1"/>
          <p:nvPr/>
        </p:nvSpPr>
        <p:spPr>
          <a:xfrm>
            <a:off x="4808519" y="4963819"/>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Merchant Side</a:t>
            </a:r>
          </a:p>
        </p:txBody>
      </p:sp>
      <p:sp>
        <p:nvSpPr>
          <p:cNvPr id="6" name="文本框 5">
            <a:extLst>
              <a:ext uri="{FF2B5EF4-FFF2-40B4-BE49-F238E27FC236}">
                <a16:creationId xmlns:a16="http://schemas.microsoft.com/office/drawing/2014/main" id="{0FC65153-B1AC-97EA-C372-0F1E870D4C7D}"/>
              </a:ext>
            </a:extLst>
          </p:cNvPr>
          <p:cNvSpPr txBox="1"/>
          <p:nvPr/>
        </p:nvSpPr>
        <p:spPr>
          <a:xfrm>
            <a:off x="8835692" y="4954494"/>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User Side</a:t>
            </a:r>
          </a:p>
        </p:txBody>
      </p:sp>
      <p:sp>
        <p:nvSpPr>
          <p:cNvPr id="9" name="箭头: 下 8">
            <a:extLst>
              <a:ext uri="{FF2B5EF4-FFF2-40B4-BE49-F238E27FC236}">
                <a16:creationId xmlns:a16="http://schemas.microsoft.com/office/drawing/2014/main" id="{7BFBD97C-AA45-072A-DDF6-E89CF17B97E6}"/>
              </a:ext>
            </a:extLst>
          </p:cNvPr>
          <p:cNvSpPr/>
          <p:nvPr/>
        </p:nvSpPr>
        <p:spPr>
          <a:xfrm>
            <a:off x="5800381" y="3993231"/>
            <a:ext cx="577900" cy="58625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extLst>
      <p:ext uri="{BB962C8B-B14F-4D97-AF65-F5344CB8AC3E}">
        <p14:creationId xmlns:p14="http://schemas.microsoft.com/office/powerpoint/2010/main" val="3522691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977DE-9191-5766-C7EA-1BCC10DB4B30}"/>
            </a:ext>
          </a:extLst>
        </p:cNvPr>
        <p:cNvGrpSpPr/>
        <p:nvPr/>
      </p:nvGrpSpPr>
      <p:grpSpPr>
        <a:xfrm>
          <a:off x="0" y="0"/>
          <a:ext cx="0" cy="0"/>
          <a:chOff x="0" y="0"/>
          <a:chExt cx="0" cy="0"/>
        </a:xfrm>
      </p:grpSpPr>
      <p:sp>
        <p:nvSpPr>
          <p:cNvPr id="5" name="矩形: 圆角 7">
            <a:extLst>
              <a:ext uri="{FF2B5EF4-FFF2-40B4-BE49-F238E27FC236}">
                <a16:creationId xmlns:a16="http://schemas.microsoft.com/office/drawing/2014/main" id="{993573FA-1600-DCE3-4B0D-504983005697}"/>
              </a:ext>
            </a:extLst>
          </p:cNvPr>
          <p:cNvSpPr/>
          <p:nvPr/>
        </p:nvSpPr>
        <p:spPr>
          <a:xfrm>
            <a:off x="842963" y="1887321"/>
            <a:ext cx="10365581" cy="3966116"/>
          </a:xfrm>
          <a:prstGeom prst="roundRect">
            <a:avLst>
              <a:gd name="adj" fmla="val 1883"/>
            </a:avLst>
          </a:prstGeom>
          <a:solidFill>
            <a:srgbClr val="FFFDF7"/>
          </a:solidFill>
          <a:ln w="3175">
            <a:solidFill>
              <a:schemeClr val="accent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attract flow</a:t>
            </a:r>
            <a:endParaRPr lang="zh-CN" altLang="en-US" dirty="0"/>
          </a:p>
        </p:txBody>
      </p:sp>
      <p:sp>
        <p:nvSpPr>
          <p:cNvPr id="22" name="星形: 七角 21">
            <a:extLst>
              <a:ext uri="{FF2B5EF4-FFF2-40B4-BE49-F238E27FC236}">
                <a16:creationId xmlns:a16="http://schemas.microsoft.com/office/drawing/2014/main" id="{B59649BB-03B0-8633-42AA-0D28EED8347A}"/>
              </a:ext>
            </a:extLst>
          </p:cNvPr>
          <p:cNvSpPr/>
          <p:nvPr/>
        </p:nvSpPr>
        <p:spPr>
          <a:xfrm>
            <a:off x="4421064" y="4902077"/>
            <a:ext cx="3027290" cy="923792"/>
          </a:xfrm>
          <a:prstGeom prst="star7">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ubtitle 2">
            <a:extLst>
              <a:ext uri="{FF2B5EF4-FFF2-40B4-BE49-F238E27FC236}">
                <a16:creationId xmlns:a16="http://schemas.microsoft.com/office/drawing/2014/main" id="{A7DA5760-5877-B6BB-D153-DEC80D6F3C1C}"/>
              </a:ext>
            </a:extLst>
          </p:cNvPr>
          <p:cNvSpPr>
            <a:spLocks noGrp="1"/>
          </p:cNvSpPr>
          <p:nvPr>
            <p:ph type="subTitle" idx="1"/>
          </p:nvPr>
        </p:nvSpPr>
        <p:spPr>
          <a:xfrm>
            <a:off x="530940" y="170629"/>
            <a:ext cx="9873147" cy="488181"/>
          </a:xfrm>
        </p:spPr>
        <p:txBody>
          <a:bodyPr/>
          <a:lstStyle/>
          <a:p>
            <a:r>
              <a:rPr lang="en-US" altLang="zh-CN" dirty="0"/>
              <a:t>2</a:t>
            </a:r>
            <a:r>
              <a:rPr lang="en-CN" dirty="0"/>
              <a:t>.</a:t>
            </a:r>
            <a:r>
              <a:rPr lang="en-US" dirty="0"/>
              <a:t>1.4</a:t>
            </a:r>
            <a:r>
              <a:rPr lang="en-CN" dirty="0"/>
              <a:t> </a:t>
            </a:r>
            <a:r>
              <a:rPr lang="en-US" altLang="en-US" dirty="0">
                <a:solidFill>
                  <a:srgbClr val="F40009"/>
                </a:solidFill>
              </a:rPr>
              <a:t>Result </a:t>
            </a:r>
            <a:r>
              <a:rPr lang="en-US" altLang="en-US" dirty="0"/>
              <a:t>of direct &amp; indirect network effect</a:t>
            </a:r>
            <a:endParaRPr lang="en-US" dirty="0"/>
          </a:p>
        </p:txBody>
      </p:sp>
      <p:sp>
        <p:nvSpPr>
          <p:cNvPr id="93" name="文本框 27">
            <a:extLst>
              <a:ext uri="{FF2B5EF4-FFF2-40B4-BE49-F238E27FC236}">
                <a16:creationId xmlns:a16="http://schemas.microsoft.com/office/drawing/2014/main" id="{1E3E387F-238B-C135-8E93-14B54FDF201B}"/>
              </a:ext>
            </a:extLst>
          </p:cNvPr>
          <p:cNvSpPr txBox="1"/>
          <p:nvPr/>
        </p:nvSpPr>
        <p:spPr>
          <a:xfrm>
            <a:off x="4308087" y="1239544"/>
            <a:ext cx="6096000" cy="524567"/>
          </a:xfrm>
          <a:prstGeom prst="rect">
            <a:avLst/>
          </a:prstGeom>
          <a:noFill/>
        </p:spPr>
        <p:txBody>
          <a:bodyPr wrap="square" rtlCol="0" anchor="t">
            <a:spAutoFit/>
          </a:bodyPr>
          <a:lstStyle/>
          <a:p>
            <a:pPr>
              <a:lnSpc>
                <a:spcPct val="130000"/>
              </a:lnSpc>
            </a:pPr>
            <a:r>
              <a:rPr lang="en-US" altLang="zh-CN" sz="2400" b="1" dirty="0">
                <a:solidFill>
                  <a:srgbClr val="C00000"/>
                </a:solidFill>
                <a:latin typeface="Times New Roman" panose="02020603050405020304" charset="0"/>
                <a:ea typeface="思源黑体 CN Medium" panose="020B0600000000000000" pitchFamily="34" charset="-122"/>
                <a:cs typeface="Times New Roman" panose="02020603050405020304" charset="0"/>
                <a:sym typeface="+mn-ea"/>
              </a:rPr>
              <a:t>Network Effects Cycle</a:t>
            </a:r>
          </a:p>
        </p:txBody>
      </p:sp>
      <p:sp>
        <p:nvSpPr>
          <p:cNvPr id="100" name="Slide Number Placeholder 1">
            <a:extLst>
              <a:ext uri="{FF2B5EF4-FFF2-40B4-BE49-F238E27FC236}">
                <a16:creationId xmlns:a16="http://schemas.microsoft.com/office/drawing/2014/main" id="{D0C0584E-11A3-F8CD-B8D3-F534EFBF927D}"/>
              </a:ext>
            </a:extLst>
          </p:cNvPr>
          <p:cNvSpPr>
            <a:spLocks noGrp="1"/>
          </p:cNvSpPr>
          <p:nvPr>
            <p:ph type="sldNum" sz="quarter" idx="12"/>
          </p:nvPr>
        </p:nvSpPr>
        <p:spPr>
          <a:xfrm>
            <a:off x="11554042" y="3525362"/>
            <a:ext cx="502227" cy="276999"/>
          </a:xfrm>
        </p:spPr>
        <p:txBody>
          <a:bodyPr/>
          <a:lstStyle/>
          <a:p>
            <a:fld id="{3E3EE4D0-33AA-458A-9BFF-25458DAA7E46}" type="slidenum">
              <a:rPr lang="zh-CN" altLang="en-US" smtClean="0"/>
              <a:pPr/>
              <a:t>12</a:t>
            </a:fld>
            <a:endParaRPr lang="zh-CN" altLang="en-US" dirty="0"/>
          </a:p>
        </p:txBody>
      </p:sp>
      <p:sp>
        <p:nvSpPr>
          <p:cNvPr id="7" name="Rounded Rectangle 229">
            <a:extLst>
              <a:ext uri="{FF2B5EF4-FFF2-40B4-BE49-F238E27FC236}">
                <a16:creationId xmlns:a16="http://schemas.microsoft.com/office/drawing/2014/main" id="{2B2D8A2E-78F0-2989-AC96-71081977FCDD}"/>
              </a:ext>
            </a:extLst>
          </p:cNvPr>
          <p:cNvSpPr/>
          <p:nvPr/>
        </p:nvSpPr>
        <p:spPr>
          <a:xfrm>
            <a:off x="2328942" y="3105561"/>
            <a:ext cx="2087928" cy="1023124"/>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Aggregating demand by group buying</a:t>
            </a:r>
          </a:p>
        </p:txBody>
      </p:sp>
      <p:sp>
        <p:nvSpPr>
          <p:cNvPr id="8" name="Rounded Rectangle 229">
            <a:extLst>
              <a:ext uri="{FF2B5EF4-FFF2-40B4-BE49-F238E27FC236}">
                <a16:creationId xmlns:a16="http://schemas.microsoft.com/office/drawing/2014/main" id="{5639AA79-2D55-9265-CF05-6BD3A485C361}"/>
              </a:ext>
            </a:extLst>
          </p:cNvPr>
          <p:cNvSpPr/>
          <p:nvPr/>
        </p:nvSpPr>
        <p:spPr>
          <a:xfrm>
            <a:off x="7536491" y="3117537"/>
            <a:ext cx="1711286" cy="1011143"/>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 Mass production</a:t>
            </a:r>
          </a:p>
        </p:txBody>
      </p:sp>
      <p:sp>
        <p:nvSpPr>
          <p:cNvPr id="37" name="文本框 36">
            <a:extLst>
              <a:ext uri="{FF2B5EF4-FFF2-40B4-BE49-F238E27FC236}">
                <a16:creationId xmlns:a16="http://schemas.microsoft.com/office/drawing/2014/main" id="{3BF9A6B4-4BBB-D5D7-1DF6-406B9C2C7276}"/>
              </a:ext>
            </a:extLst>
          </p:cNvPr>
          <p:cNvSpPr txBox="1"/>
          <p:nvPr/>
        </p:nvSpPr>
        <p:spPr>
          <a:xfrm>
            <a:off x="2942797" y="2702533"/>
            <a:ext cx="2663924"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Users</a:t>
            </a:r>
          </a:p>
        </p:txBody>
      </p:sp>
      <p:cxnSp>
        <p:nvCxnSpPr>
          <p:cNvPr id="39" name="直接箭头连接符 38">
            <a:extLst>
              <a:ext uri="{FF2B5EF4-FFF2-40B4-BE49-F238E27FC236}">
                <a16:creationId xmlns:a16="http://schemas.microsoft.com/office/drawing/2014/main" id="{5CC35B73-8DD2-B0D6-412E-472570E58119}"/>
              </a:ext>
            </a:extLst>
          </p:cNvPr>
          <p:cNvCxnSpPr>
            <a:cxnSpLocks/>
          </p:cNvCxnSpPr>
          <p:nvPr/>
        </p:nvCxnSpPr>
        <p:spPr>
          <a:xfrm>
            <a:off x="4712873" y="3261426"/>
            <a:ext cx="2483600"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BCF7D2C7-2F04-3168-011E-4705FBC074BF}"/>
              </a:ext>
            </a:extLst>
          </p:cNvPr>
          <p:cNvSpPr txBox="1"/>
          <p:nvPr/>
        </p:nvSpPr>
        <p:spPr>
          <a:xfrm>
            <a:off x="7740163" y="2712204"/>
            <a:ext cx="2663924"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Merchants</a:t>
            </a:r>
          </a:p>
        </p:txBody>
      </p:sp>
      <p:sp>
        <p:nvSpPr>
          <p:cNvPr id="42" name="文本框 41">
            <a:extLst>
              <a:ext uri="{FF2B5EF4-FFF2-40B4-BE49-F238E27FC236}">
                <a16:creationId xmlns:a16="http://schemas.microsoft.com/office/drawing/2014/main" id="{B0B82A53-F5FA-DF68-4D60-C7A4D86D595E}"/>
              </a:ext>
            </a:extLst>
          </p:cNvPr>
          <p:cNvSpPr txBox="1"/>
          <p:nvPr/>
        </p:nvSpPr>
        <p:spPr>
          <a:xfrm>
            <a:off x="4998433" y="2859915"/>
            <a:ext cx="2663924"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Order in groups</a:t>
            </a:r>
          </a:p>
        </p:txBody>
      </p:sp>
      <p:cxnSp>
        <p:nvCxnSpPr>
          <p:cNvPr id="44" name="直接箭头连接符 43">
            <a:extLst>
              <a:ext uri="{FF2B5EF4-FFF2-40B4-BE49-F238E27FC236}">
                <a16:creationId xmlns:a16="http://schemas.microsoft.com/office/drawing/2014/main" id="{7314C1AA-9B46-E321-54A3-DA08AD471944}"/>
              </a:ext>
            </a:extLst>
          </p:cNvPr>
          <p:cNvCxnSpPr>
            <a:cxnSpLocks/>
          </p:cNvCxnSpPr>
          <p:nvPr/>
        </p:nvCxnSpPr>
        <p:spPr>
          <a:xfrm flipH="1">
            <a:off x="4696981" y="3867526"/>
            <a:ext cx="2470646"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0690702-7868-1F15-B681-42D38556CD32}"/>
              </a:ext>
            </a:extLst>
          </p:cNvPr>
          <p:cNvSpPr txBox="1"/>
          <p:nvPr/>
        </p:nvSpPr>
        <p:spPr>
          <a:xfrm>
            <a:off x="4716955" y="3927286"/>
            <a:ext cx="2663924" cy="400110"/>
          </a:xfrm>
          <a:prstGeom prst="rect">
            <a:avLst/>
          </a:prstGeom>
          <a:noFill/>
        </p:spPr>
        <p:txBody>
          <a:bodyPr wrap="square">
            <a:spAutoFit/>
          </a:bodyPr>
          <a:lstStyle/>
          <a:p>
            <a:r>
              <a:rPr lang="en-US" altLang="zh-CN" sz="2000" b="1" dirty="0">
                <a:solidFill>
                  <a:srgbClr val="C00000"/>
                </a:solidFill>
                <a:latin typeface="Times New Roman" panose="02020603050405020304" charset="0"/>
                <a:cs typeface="Times New Roman" panose="02020603050405020304" charset="0"/>
              </a:rPr>
              <a:t>Product-to-Consumer</a:t>
            </a:r>
          </a:p>
        </p:txBody>
      </p:sp>
      <p:sp>
        <p:nvSpPr>
          <p:cNvPr id="2" name="Rounded Rectangle 229">
            <a:extLst>
              <a:ext uri="{FF2B5EF4-FFF2-40B4-BE49-F238E27FC236}">
                <a16:creationId xmlns:a16="http://schemas.microsoft.com/office/drawing/2014/main" id="{9185103A-C903-9C9B-5F6F-15F0B36BA978}"/>
              </a:ext>
            </a:extLst>
          </p:cNvPr>
          <p:cNvSpPr/>
          <p:nvPr/>
        </p:nvSpPr>
        <p:spPr>
          <a:xfrm>
            <a:off x="2080002" y="2419622"/>
            <a:ext cx="2554557" cy="274440"/>
          </a:xfrm>
          <a:prstGeom prst="roundRect">
            <a:avLst>
              <a:gd name="adj" fmla="val 7230"/>
            </a:avLst>
          </a:prstGeom>
          <a:solidFill>
            <a:srgbClr val="F40009">
              <a:alpha val="70000"/>
            </a:srgb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Direct Network Effects</a:t>
            </a:r>
          </a:p>
        </p:txBody>
      </p:sp>
      <p:sp>
        <p:nvSpPr>
          <p:cNvPr id="4" name="Rounded Rectangle 229">
            <a:extLst>
              <a:ext uri="{FF2B5EF4-FFF2-40B4-BE49-F238E27FC236}">
                <a16:creationId xmlns:a16="http://schemas.microsoft.com/office/drawing/2014/main" id="{912775E4-37EF-4742-2C39-C62FD76C73D3}"/>
              </a:ext>
            </a:extLst>
          </p:cNvPr>
          <p:cNvSpPr/>
          <p:nvPr/>
        </p:nvSpPr>
        <p:spPr>
          <a:xfrm>
            <a:off x="7066908" y="2408669"/>
            <a:ext cx="2650452" cy="303758"/>
          </a:xfrm>
          <a:prstGeom prst="roundRect">
            <a:avLst>
              <a:gd name="adj" fmla="val 7230"/>
            </a:avLst>
          </a:prstGeom>
          <a:solidFill>
            <a:srgbClr val="F40009">
              <a:alpha val="70000"/>
            </a:srgbClr>
          </a:solidFill>
          <a:ln w="12700">
            <a:solidFill>
              <a:schemeClr val="tx1">
                <a:lumMod val="75000"/>
                <a:lumOff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Indirect Network Effects</a:t>
            </a:r>
          </a:p>
        </p:txBody>
      </p:sp>
      <p:sp>
        <p:nvSpPr>
          <p:cNvPr id="9" name="文本框 8">
            <a:extLst>
              <a:ext uri="{FF2B5EF4-FFF2-40B4-BE49-F238E27FC236}">
                <a16:creationId xmlns:a16="http://schemas.microsoft.com/office/drawing/2014/main" id="{7C53DEFC-17A4-6C6C-81CA-1BCC6851A0A6}"/>
              </a:ext>
            </a:extLst>
          </p:cNvPr>
          <p:cNvSpPr txBox="1"/>
          <p:nvPr/>
        </p:nvSpPr>
        <p:spPr>
          <a:xfrm>
            <a:off x="1672984" y="4327396"/>
            <a:ext cx="3039889"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Attracts more new users</a:t>
            </a:r>
          </a:p>
        </p:txBody>
      </p:sp>
      <p:sp>
        <p:nvSpPr>
          <p:cNvPr id="21" name="箭头: 右弧形 20">
            <a:extLst>
              <a:ext uri="{FF2B5EF4-FFF2-40B4-BE49-F238E27FC236}">
                <a16:creationId xmlns:a16="http://schemas.microsoft.com/office/drawing/2014/main" id="{F311AA54-4554-F182-FE0D-A3EE60A40D1C}"/>
              </a:ext>
            </a:extLst>
          </p:cNvPr>
          <p:cNvSpPr/>
          <p:nvPr/>
        </p:nvSpPr>
        <p:spPr>
          <a:xfrm rot="10468444">
            <a:off x="1354639" y="3135936"/>
            <a:ext cx="636691" cy="1224962"/>
          </a:xfrm>
          <a:prstGeom prst="curvedLef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FC87194D-D5B5-76C8-2A48-EF5BFAB83758}"/>
              </a:ext>
            </a:extLst>
          </p:cNvPr>
          <p:cNvSpPr txBox="1"/>
          <p:nvPr/>
        </p:nvSpPr>
        <p:spPr>
          <a:xfrm>
            <a:off x="5165483" y="5125128"/>
            <a:ext cx="1521601"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Lower price</a:t>
            </a:r>
          </a:p>
        </p:txBody>
      </p:sp>
      <p:sp>
        <p:nvSpPr>
          <p:cNvPr id="23" name="文本框 22">
            <a:extLst>
              <a:ext uri="{FF2B5EF4-FFF2-40B4-BE49-F238E27FC236}">
                <a16:creationId xmlns:a16="http://schemas.microsoft.com/office/drawing/2014/main" id="{670C881B-3C14-DE31-91A4-59EF75D8DE08}"/>
              </a:ext>
            </a:extLst>
          </p:cNvPr>
          <p:cNvSpPr txBox="1"/>
          <p:nvPr/>
        </p:nvSpPr>
        <p:spPr>
          <a:xfrm>
            <a:off x="7285781" y="4321398"/>
            <a:ext cx="3394409"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Small profits but quick sales</a:t>
            </a:r>
          </a:p>
        </p:txBody>
      </p:sp>
      <p:sp>
        <p:nvSpPr>
          <p:cNvPr id="24" name="箭头: 右弧形 23">
            <a:extLst>
              <a:ext uri="{FF2B5EF4-FFF2-40B4-BE49-F238E27FC236}">
                <a16:creationId xmlns:a16="http://schemas.microsoft.com/office/drawing/2014/main" id="{65C92441-71D4-FE9F-83CE-767EDCE5B334}"/>
              </a:ext>
            </a:extLst>
          </p:cNvPr>
          <p:cNvSpPr/>
          <p:nvPr/>
        </p:nvSpPr>
        <p:spPr>
          <a:xfrm rot="500426">
            <a:off x="9565080" y="3057086"/>
            <a:ext cx="636691" cy="1224962"/>
          </a:xfrm>
          <a:prstGeom prst="curvedLef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5" name="直接箭头连接符 6">
            <a:extLst>
              <a:ext uri="{FF2B5EF4-FFF2-40B4-BE49-F238E27FC236}">
                <a16:creationId xmlns:a16="http://schemas.microsoft.com/office/drawing/2014/main" id="{0CACB7BB-4168-9BE5-884B-DD3931A93287}"/>
              </a:ext>
            </a:extLst>
          </p:cNvPr>
          <p:cNvCxnSpPr>
            <a:cxnSpLocks/>
          </p:cNvCxnSpPr>
          <p:nvPr/>
        </p:nvCxnSpPr>
        <p:spPr>
          <a:xfrm flipH="1" flipV="1">
            <a:off x="3357280" y="4802279"/>
            <a:ext cx="1129978" cy="385096"/>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6">
            <a:extLst>
              <a:ext uri="{FF2B5EF4-FFF2-40B4-BE49-F238E27FC236}">
                <a16:creationId xmlns:a16="http://schemas.microsoft.com/office/drawing/2014/main" id="{AD4BBD3B-310E-C0A2-00CF-7A1247E0A60F}"/>
              </a:ext>
            </a:extLst>
          </p:cNvPr>
          <p:cNvCxnSpPr>
            <a:cxnSpLocks/>
          </p:cNvCxnSpPr>
          <p:nvPr/>
        </p:nvCxnSpPr>
        <p:spPr>
          <a:xfrm flipH="1">
            <a:off x="7373736" y="4727506"/>
            <a:ext cx="1141157" cy="524808"/>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6">
            <a:extLst>
              <a:ext uri="{FF2B5EF4-FFF2-40B4-BE49-F238E27FC236}">
                <a16:creationId xmlns:a16="http://schemas.microsoft.com/office/drawing/2014/main" id="{2EDABA31-F708-9179-F2DC-47BA16C02D87}"/>
              </a:ext>
            </a:extLst>
          </p:cNvPr>
          <p:cNvCxnSpPr>
            <a:cxnSpLocks/>
          </p:cNvCxnSpPr>
          <p:nvPr/>
        </p:nvCxnSpPr>
        <p:spPr>
          <a:xfrm>
            <a:off x="5926284" y="4321398"/>
            <a:ext cx="0" cy="480881"/>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173772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endParaRPr lang="en-CN"/>
          </a:p>
        </p:txBody>
      </p:sp>
      <p:sp>
        <p:nvSpPr>
          <p:cNvPr id="38" name="矩形 12">
            <a:extLst>
              <a:ext uri="{FF2B5EF4-FFF2-40B4-BE49-F238E27FC236}">
                <a16:creationId xmlns:a16="http://schemas.microsoft.com/office/drawing/2014/main" id="{F4F7A534-7605-DC40-8F4C-893EC8946F08}"/>
              </a:ext>
            </a:extLst>
          </p:cNvPr>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17">
            <a:extLst>
              <a:ext uri="{FF2B5EF4-FFF2-40B4-BE49-F238E27FC236}">
                <a16:creationId xmlns:a16="http://schemas.microsoft.com/office/drawing/2014/main" id="{5D80AFC3-35C3-BD40-B1FD-25A5F4CB8752}"/>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41" name="矩形 1">
            <a:extLst>
              <a:ext uri="{FF2B5EF4-FFF2-40B4-BE49-F238E27FC236}">
                <a16:creationId xmlns:a16="http://schemas.microsoft.com/office/drawing/2014/main" id="{E7DAE4FC-D202-A946-9600-22714BEE1AF1}"/>
              </a:ext>
            </a:extLst>
          </p:cNvPr>
          <p:cNvSpPr/>
          <p:nvPr/>
        </p:nvSpPr>
        <p:spPr>
          <a:xfrm>
            <a:off x="0" y="3722954"/>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56">
            <a:extLst>
              <a:ext uri="{FF2B5EF4-FFF2-40B4-BE49-F238E27FC236}">
                <a16:creationId xmlns:a16="http://schemas.microsoft.com/office/drawing/2014/main" id="{5AA7069F-A54C-384D-B768-A8E93DCB6AB1}"/>
              </a:ext>
            </a:extLst>
          </p:cNvPr>
          <p:cNvSpPr/>
          <p:nvPr/>
        </p:nvSpPr>
        <p:spPr>
          <a:xfrm>
            <a:off x="0" y="3677417"/>
            <a:ext cx="12192000" cy="87786"/>
          </a:xfrm>
          <a:prstGeom prst="rect">
            <a:avLst/>
          </a:prstGeom>
          <a:solidFill>
            <a:srgbClr val="FDE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4" name="图片 2">
            <a:extLst>
              <a:ext uri="{FF2B5EF4-FFF2-40B4-BE49-F238E27FC236}">
                <a16:creationId xmlns:a16="http://schemas.microsoft.com/office/drawing/2014/main" id="{00D81F9A-F9C4-2D42-A60C-963EA8B7DD72}"/>
              </a:ext>
            </a:extLst>
          </p:cNvPr>
          <p:cNvPicPr>
            <a:picLocks noChangeAspect="1"/>
          </p:cNvPicPr>
          <p:nvPr/>
        </p:nvPicPr>
        <p:blipFill>
          <a:blip r:embed="rId4"/>
          <a:stretch>
            <a:fillRect/>
          </a:stretch>
        </p:blipFill>
        <p:spPr>
          <a:xfrm>
            <a:off x="155552" y="4134110"/>
            <a:ext cx="11880893" cy="2312731"/>
          </a:xfrm>
          <a:prstGeom prst="rect">
            <a:avLst/>
          </a:prstGeom>
        </p:spPr>
      </p:pic>
      <p:graphicFrame>
        <p:nvGraphicFramePr>
          <p:cNvPr id="45" name="表格 26">
            <a:extLst>
              <a:ext uri="{FF2B5EF4-FFF2-40B4-BE49-F238E27FC236}">
                <a16:creationId xmlns:a16="http://schemas.microsoft.com/office/drawing/2014/main" id="{4494EBBF-B3BB-4842-9F1B-E2D3BFD70AF1}"/>
              </a:ext>
            </a:extLst>
          </p:cNvPr>
          <p:cNvGraphicFramePr>
            <a:graphicFrameLocks noGrp="1"/>
          </p:cNvGraphicFramePr>
          <p:nvPr/>
        </p:nvGraphicFramePr>
        <p:xfrm>
          <a:off x="700720" y="2488135"/>
          <a:ext cx="10515600" cy="702326"/>
        </p:xfrm>
        <a:graphic>
          <a:graphicData uri="http://schemas.openxmlformats.org/drawingml/2006/table">
            <a:tbl>
              <a:tblPr/>
              <a:tblGrid>
                <a:gridCol w="3505200">
                  <a:extLst>
                    <a:ext uri="{9D8B030D-6E8A-4147-A177-3AD203B41FA5}">
                      <a16:colId xmlns:a16="http://schemas.microsoft.com/office/drawing/2014/main" val="1065030319"/>
                    </a:ext>
                  </a:extLst>
                </a:gridCol>
                <a:gridCol w="3505200">
                  <a:extLst>
                    <a:ext uri="{9D8B030D-6E8A-4147-A177-3AD203B41FA5}">
                      <a16:colId xmlns:a16="http://schemas.microsoft.com/office/drawing/2014/main" val="942163191"/>
                    </a:ext>
                  </a:extLst>
                </a:gridCol>
                <a:gridCol w="3505200">
                  <a:extLst>
                    <a:ext uri="{9D8B030D-6E8A-4147-A177-3AD203B41FA5}">
                      <a16:colId xmlns:a16="http://schemas.microsoft.com/office/drawing/2014/main" val="3586106972"/>
                    </a:ext>
                  </a:extLst>
                </a:gridCol>
              </a:tblGrid>
              <a:tr h="351163">
                <a:tc>
                  <a:txBody>
                    <a:bodyPr/>
                    <a:lstStyle/>
                    <a:p>
                      <a:pPr algn="ctr"/>
                      <a:r>
                        <a:rPr lang="en" sz="2000" b="1" dirty="0">
                          <a:solidFill>
                            <a:schemeClr val="bg1"/>
                          </a:solidFill>
                          <a:effectLst/>
                          <a:latin typeface="Times New Roman" panose="02020603050405020304" pitchFamily="18" charset="0"/>
                        </a:rPr>
                        <a:t>Platform</a:t>
                      </a:r>
                      <a:endParaRPr lang="en" sz="2000" dirty="0">
                        <a:solidFill>
                          <a:schemeClr val="bg1"/>
                        </a:solidFill>
                        <a:effectLst/>
                        <a:latin typeface="Times New Roman" panose="02020603050405020304" pitchFamily="18" charset="0"/>
                      </a:endParaRPr>
                    </a:p>
                  </a:txBody>
                  <a:tcPr marL="47625" marR="47625" marT="0" marB="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b="1" dirty="0">
                          <a:solidFill>
                            <a:schemeClr val="bg1"/>
                          </a:solidFill>
                          <a:effectLst/>
                          <a:latin typeface="Times New Roman" panose="02020603050405020304" pitchFamily="18" charset="0"/>
                        </a:rPr>
                        <a:t>Profit making group</a:t>
                      </a:r>
                      <a:endParaRPr lang="en" sz="2000" dirty="0">
                        <a:solidFill>
                          <a:schemeClr val="bg1"/>
                        </a:solidFill>
                        <a:effectLst/>
                        <a:latin typeface="Times New Roman" panose="02020603050405020304" pitchFamily="18" charset="0"/>
                      </a:endParaRPr>
                    </a:p>
                  </a:txBody>
                  <a:tcPr marL="47625" marR="4762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b="1" dirty="0">
                          <a:solidFill>
                            <a:schemeClr val="bg1"/>
                          </a:solidFill>
                          <a:effectLst/>
                          <a:latin typeface="Times New Roman" panose="02020603050405020304" pitchFamily="18" charset="0"/>
                        </a:rPr>
                        <a:t>Subsidized group</a:t>
                      </a:r>
                      <a:endParaRPr lang="en" sz="2000" dirty="0">
                        <a:solidFill>
                          <a:schemeClr val="bg1"/>
                        </a:solidFill>
                        <a:effectLst/>
                        <a:latin typeface="Times New Roman" panose="02020603050405020304" pitchFamily="18" charset="0"/>
                      </a:endParaRPr>
                    </a:p>
                  </a:txBody>
                  <a:tcPr marL="47625" marR="47625" marT="0" marB="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7669538"/>
                  </a:ext>
                </a:extLst>
              </a:tr>
              <a:tr h="351163">
                <a:tc>
                  <a:txBody>
                    <a:bodyPr/>
                    <a:lstStyle/>
                    <a:p>
                      <a:pPr algn="ctr"/>
                      <a:r>
                        <a:rPr lang="en" sz="2000" dirty="0">
                          <a:solidFill>
                            <a:schemeClr val="bg1"/>
                          </a:solidFill>
                          <a:effectLst/>
                          <a:latin typeface="Times New Roman" panose="02020603050405020304" pitchFamily="18" charset="0"/>
                        </a:rPr>
                        <a:t>PDD</a:t>
                      </a:r>
                    </a:p>
                  </a:txBody>
                  <a:tcPr marL="47625" marR="47625" marT="0" marB="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dirty="0">
                          <a:solidFill>
                            <a:schemeClr val="bg1"/>
                          </a:solidFill>
                          <a:effectLst/>
                          <a:latin typeface="Times New Roman" panose="02020603050405020304" pitchFamily="18" charset="0"/>
                        </a:rPr>
                        <a:t>Merchants</a:t>
                      </a:r>
                    </a:p>
                  </a:txBody>
                  <a:tcPr marL="47625" marR="4762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dirty="0">
                          <a:solidFill>
                            <a:schemeClr val="bg1"/>
                          </a:solidFill>
                          <a:effectLst/>
                          <a:latin typeface="Times New Roman" panose="02020603050405020304" pitchFamily="18" charset="0"/>
                        </a:rPr>
                        <a:t>Consumers</a:t>
                      </a:r>
                    </a:p>
                  </a:txBody>
                  <a:tcPr marL="47625" marR="47625" marT="0" marB="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3833447"/>
                  </a:ext>
                </a:extLst>
              </a:tr>
            </a:tbl>
          </a:graphicData>
        </a:graphic>
      </p:graphicFrame>
      <p:sp>
        <p:nvSpPr>
          <p:cNvPr id="46" name="文本框 27">
            <a:extLst>
              <a:ext uri="{FF2B5EF4-FFF2-40B4-BE49-F238E27FC236}">
                <a16:creationId xmlns:a16="http://schemas.microsoft.com/office/drawing/2014/main" id="{CA19B094-1443-944A-A344-4B57CA0EDA6E}"/>
              </a:ext>
            </a:extLst>
          </p:cNvPr>
          <p:cNvSpPr txBox="1"/>
          <p:nvPr/>
        </p:nvSpPr>
        <p:spPr>
          <a:xfrm>
            <a:off x="700721" y="864458"/>
            <a:ext cx="10515599" cy="1136721"/>
          </a:xfrm>
          <a:prstGeom prst="rect">
            <a:avLst/>
          </a:prstGeom>
          <a:noFill/>
        </p:spPr>
        <p:txBody>
          <a:bodyPr wrap="square" rtlCol="0">
            <a:spAutoFit/>
          </a:bodyPr>
          <a:lstStyle>
            <a:defPPr>
              <a:defRPr lang="zh-CN"/>
            </a:defPPr>
            <a:lvl1pPr>
              <a:defRPr sz="1600">
                <a:solidFill>
                  <a:schemeClr val="bg1"/>
                </a:solidFill>
                <a:latin typeface="思源黑体 CN Medium" panose="020B0600000000000000" pitchFamily="34" charset="-122"/>
                <a:ea typeface="思源黑体 CN Medium" panose="020B0600000000000000" pitchFamily="34" charset="-122"/>
              </a:defRPr>
            </a:lvl1pPr>
          </a:lstStyle>
          <a:p>
            <a:pPr>
              <a:lnSpc>
                <a:spcPct val="130000"/>
              </a:lnSpc>
            </a:pPr>
            <a:r>
              <a:rPr lang="en" altLang="zh-CN" sz="1800" b="1" dirty="0">
                <a:latin typeface="Times New Roman" panose="02020603050405020304" pitchFamily="18" charset="0"/>
                <a:cs typeface="Times New Roman" panose="02020603050405020304" pitchFamily="18" charset="0"/>
              </a:rPr>
              <a:t>PDD dominates China's e-commerce through social group buying and direct factory sales. By cutting middlemen and using WeChat's network, it delivers ultra-low prices to cost-conscious shoppers nationwide. Its C2M model and gamified promotions make online shopping affordable across all city tiers.</a:t>
            </a:r>
            <a:endParaRPr lang="en-US" altLang="zh-CN" sz="1800" b="1" dirty="0">
              <a:latin typeface="Times New Roman" panose="02020603050405020304" pitchFamily="18" charset="0"/>
              <a:cs typeface="Times New Roman" panose="02020603050405020304" pitchFamily="18" charset="0"/>
            </a:endParaRPr>
          </a:p>
        </p:txBody>
      </p:sp>
      <p:sp>
        <p:nvSpPr>
          <p:cNvPr id="47" name="文本框 4">
            <a:extLst>
              <a:ext uri="{FF2B5EF4-FFF2-40B4-BE49-F238E27FC236}">
                <a16:creationId xmlns:a16="http://schemas.microsoft.com/office/drawing/2014/main" id="{0267C02A-7C25-AD48-AFA7-BFC361C41BD4}"/>
              </a:ext>
            </a:extLst>
          </p:cNvPr>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2.2.1</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 altLang="zh-CN" sz="2500" dirty="0">
                <a:solidFill>
                  <a:schemeClr val="bg1"/>
                </a:solidFill>
                <a:latin typeface="荆南缘默体" panose="00020600040101010101" pitchFamily="18" charset="-128"/>
                <a:ea typeface="荆南缘默体" panose="00020600040101010101" pitchFamily="18" charset="-128"/>
              </a:rPr>
              <a:t>Divide-and-conquer strategy</a:t>
            </a:r>
          </a:p>
        </p:txBody>
      </p:sp>
      <p:pic>
        <p:nvPicPr>
          <p:cNvPr id="48" name="图形 46">
            <a:extLst>
              <a:ext uri="{FF2B5EF4-FFF2-40B4-BE49-F238E27FC236}">
                <a16:creationId xmlns:a16="http://schemas.microsoft.com/office/drawing/2014/main" id="{513BDA41-E2AF-BB4C-A0F7-1319433EF3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7948" y="19662"/>
            <a:ext cx="904678" cy="790113"/>
          </a:xfrm>
          <a:prstGeom prst="rect">
            <a:avLst/>
          </a:prstGeom>
        </p:spPr>
      </p:pic>
      <p:sp>
        <p:nvSpPr>
          <p:cNvPr id="49" name="Slide Number Placeholder 1">
            <a:extLst>
              <a:ext uri="{FF2B5EF4-FFF2-40B4-BE49-F238E27FC236}">
                <a16:creationId xmlns:a16="http://schemas.microsoft.com/office/drawing/2014/main" id="{46628D37-4391-4846-85B0-977CD74174C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13</a:t>
            </a:fld>
            <a:endParaRPr lang="zh-CN" altLang="en-US" dirty="0"/>
          </a:p>
        </p:txBody>
      </p:sp>
    </p:spTree>
    <p:extLst>
      <p:ext uri="{BB962C8B-B14F-4D97-AF65-F5344CB8AC3E}">
        <p14:creationId xmlns:p14="http://schemas.microsoft.com/office/powerpoint/2010/main" val="3766732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endParaRPr lang="en-CN"/>
          </a:p>
        </p:txBody>
      </p:sp>
      <p:sp>
        <p:nvSpPr>
          <p:cNvPr id="38" name="矩形 12">
            <a:extLst>
              <a:ext uri="{FF2B5EF4-FFF2-40B4-BE49-F238E27FC236}">
                <a16:creationId xmlns:a16="http://schemas.microsoft.com/office/drawing/2014/main" id="{F4F7A534-7605-DC40-8F4C-893EC8946F08}"/>
              </a:ext>
            </a:extLst>
          </p:cNvPr>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17">
            <a:extLst>
              <a:ext uri="{FF2B5EF4-FFF2-40B4-BE49-F238E27FC236}">
                <a16:creationId xmlns:a16="http://schemas.microsoft.com/office/drawing/2014/main" id="{5D80AFC3-35C3-BD40-B1FD-25A5F4CB8752}"/>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41" name="矩形 1">
            <a:extLst>
              <a:ext uri="{FF2B5EF4-FFF2-40B4-BE49-F238E27FC236}">
                <a16:creationId xmlns:a16="http://schemas.microsoft.com/office/drawing/2014/main" id="{E7DAE4FC-D202-A946-9600-22714BEE1AF1}"/>
              </a:ext>
            </a:extLst>
          </p:cNvPr>
          <p:cNvSpPr/>
          <p:nvPr/>
        </p:nvSpPr>
        <p:spPr>
          <a:xfrm>
            <a:off x="0" y="3722954"/>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
            <a:extLst>
              <a:ext uri="{FF2B5EF4-FFF2-40B4-BE49-F238E27FC236}">
                <a16:creationId xmlns:a16="http://schemas.microsoft.com/office/drawing/2014/main" id="{0267C02A-7C25-AD48-AFA7-BFC361C41BD4}"/>
              </a:ext>
            </a:extLst>
          </p:cNvPr>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2.2.1</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US" altLang="zh-CN" sz="2500" dirty="0">
                <a:solidFill>
                  <a:schemeClr val="bg1"/>
                </a:solidFill>
                <a:latin typeface="荆南缘默体" panose="00020600040101010101" pitchFamily="18" charset="-128"/>
                <a:ea typeface="荆南缘默体" panose="00020600040101010101" pitchFamily="18" charset="-128"/>
              </a:rPr>
              <a:t>Divide-and-conquer strategy</a:t>
            </a:r>
          </a:p>
        </p:txBody>
      </p:sp>
      <p:pic>
        <p:nvPicPr>
          <p:cNvPr id="48" name="图形 46">
            <a:extLst>
              <a:ext uri="{FF2B5EF4-FFF2-40B4-BE49-F238E27FC236}">
                <a16:creationId xmlns:a16="http://schemas.microsoft.com/office/drawing/2014/main" id="{513BDA41-E2AF-BB4C-A0F7-1319433EF3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49" name="Slide Number Placeholder 1">
            <a:extLst>
              <a:ext uri="{FF2B5EF4-FFF2-40B4-BE49-F238E27FC236}">
                <a16:creationId xmlns:a16="http://schemas.microsoft.com/office/drawing/2014/main" id="{46628D37-4391-4846-85B0-977CD74174C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14</a:t>
            </a:fld>
            <a:endParaRPr lang="zh-CN" altLang="en-US" dirty="0"/>
          </a:p>
        </p:txBody>
      </p:sp>
      <p:sp>
        <p:nvSpPr>
          <p:cNvPr id="13" name="文本框 4">
            <a:extLst>
              <a:ext uri="{FF2B5EF4-FFF2-40B4-BE49-F238E27FC236}">
                <a16:creationId xmlns:a16="http://schemas.microsoft.com/office/drawing/2014/main" id="{D125ECBE-2261-3542-8ED3-D90B87A7DD41}"/>
              </a:ext>
            </a:extLst>
          </p:cNvPr>
          <p:cNvSpPr txBox="1"/>
          <p:nvPr/>
        </p:nvSpPr>
        <p:spPr>
          <a:xfrm>
            <a:off x="700720" y="736237"/>
            <a:ext cx="8907427" cy="338554"/>
          </a:xfrm>
          <a:prstGeom prst="rect">
            <a:avLst/>
          </a:prstGeom>
          <a:noFill/>
        </p:spPr>
        <p:txBody>
          <a:bodyPr wrap="square">
            <a:spAutoFit/>
          </a:bodyPr>
          <a:lstStyle/>
          <a:p>
            <a:r>
              <a:rPr lang="en-US" altLang="zh-CN" sz="1600" dirty="0">
                <a:solidFill>
                  <a:schemeClr val="bg1"/>
                </a:solidFill>
                <a:latin typeface="荆南缘默体" panose="00020600040101010101" pitchFamily="18" charset="-128"/>
                <a:ea typeface="荆南缘默体" panose="00020600040101010101" pitchFamily="18" charset="-128"/>
              </a:rPr>
              <a:t>Why do platforms have the ability to adopt this pricing strategy</a:t>
            </a:r>
            <a:r>
              <a:rPr lang="zh-CN" altLang="en-US" sz="1600" dirty="0">
                <a:solidFill>
                  <a:schemeClr val="bg1"/>
                </a:solidFill>
                <a:latin typeface="荆南缘默体" panose="00020600040101010101" pitchFamily="18" charset="-128"/>
                <a:ea typeface="荆南缘默体" panose="00020600040101010101" pitchFamily="18" charset="-128"/>
              </a:rPr>
              <a:t> </a:t>
            </a:r>
            <a:r>
              <a:rPr lang="en-US" altLang="zh-CN" sz="1600" dirty="0">
                <a:solidFill>
                  <a:schemeClr val="bg1"/>
                </a:solidFill>
                <a:latin typeface="荆南缘默体" panose="00020600040101010101" pitchFamily="18" charset="-128"/>
                <a:ea typeface="荆南缘默体" panose="00020600040101010101" pitchFamily="18" charset="-128"/>
              </a:rPr>
              <a:t>?</a:t>
            </a:r>
          </a:p>
        </p:txBody>
      </p:sp>
      <p:sp>
        <p:nvSpPr>
          <p:cNvPr id="14" name="矩形: 圆角 5">
            <a:extLst>
              <a:ext uri="{FF2B5EF4-FFF2-40B4-BE49-F238E27FC236}">
                <a16:creationId xmlns:a16="http://schemas.microsoft.com/office/drawing/2014/main" id="{498191B5-7EF0-4245-9E95-E52A0D9AFC3D}"/>
              </a:ext>
            </a:extLst>
          </p:cNvPr>
          <p:cNvSpPr/>
          <p:nvPr/>
        </p:nvSpPr>
        <p:spPr>
          <a:xfrm>
            <a:off x="803275" y="1547846"/>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6">
            <a:extLst>
              <a:ext uri="{FF2B5EF4-FFF2-40B4-BE49-F238E27FC236}">
                <a16:creationId xmlns:a16="http://schemas.microsoft.com/office/drawing/2014/main" id="{B64AFB56-86E3-F947-ADFC-F7AB7CD82265}"/>
              </a:ext>
            </a:extLst>
          </p:cNvPr>
          <p:cNvSpPr/>
          <p:nvPr/>
        </p:nvSpPr>
        <p:spPr>
          <a:xfrm>
            <a:off x="3472657" y="1547846"/>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8">
            <a:extLst>
              <a:ext uri="{FF2B5EF4-FFF2-40B4-BE49-F238E27FC236}">
                <a16:creationId xmlns:a16="http://schemas.microsoft.com/office/drawing/2014/main" id="{3833BDC6-AE4F-354E-ACFF-DC2C5929D96F}"/>
              </a:ext>
            </a:extLst>
          </p:cNvPr>
          <p:cNvSpPr/>
          <p:nvPr/>
        </p:nvSpPr>
        <p:spPr>
          <a:xfrm>
            <a:off x="6142038" y="1538083"/>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9">
            <a:extLst>
              <a:ext uri="{FF2B5EF4-FFF2-40B4-BE49-F238E27FC236}">
                <a16:creationId xmlns:a16="http://schemas.microsoft.com/office/drawing/2014/main" id="{72FB0567-B82D-AB44-A2FC-ACCE6E36D4F9}"/>
              </a:ext>
            </a:extLst>
          </p:cNvPr>
          <p:cNvSpPr/>
          <p:nvPr/>
        </p:nvSpPr>
        <p:spPr>
          <a:xfrm>
            <a:off x="8811420" y="1547846"/>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2">
            <a:extLst>
              <a:ext uri="{FF2B5EF4-FFF2-40B4-BE49-F238E27FC236}">
                <a16:creationId xmlns:a16="http://schemas.microsoft.com/office/drawing/2014/main" id="{00052532-6357-0945-A057-562A15E2248F}"/>
              </a:ext>
            </a:extLst>
          </p:cNvPr>
          <p:cNvSpPr txBox="1"/>
          <p:nvPr/>
        </p:nvSpPr>
        <p:spPr>
          <a:xfrm>
            <a:off x="977649" y="1796561"/>
            <a:ext cx="2103792"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Attract Sellers</a:t>
            </a:r>
          </a:p>
        </p:txBody>
      </p:sp>
      <p:sp>
        <p:nvSpPr>
          <p:cNvPr id="19" name="文本框 13">
            <a:extLst>
              <a:ext uri="{FF2B5EF4-FFF2-40B4-BE49-F238E27FC236}">
                <a16:creationId xmlns:a16="http://schemas.microsoft.com/office/drawing/2014/main" id="{18499305-DF54-5C42-B478-2ABC1D57D3D1}"/>
              </a:ext>
            </a:extLst>
          </p:cNvPr>
          <p:cNvSpPr txBox="1"/>
          <p:nvPr/>
        </p:nvSpPr>
        <p:spPr>
          <a:xfrm>
            <a:off x="3571345" y="1796561"/>
            <a:ext cx="2577304"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Reduce Costs</a:t>
            </a:r>
          </a:p>
        </p:txBody>
      </p:sp>
      <p:sp>
        <p:nvSpPr>
          <p:cNvPr id="20" name="文本框 14">
            <a:extLst>
              <a:ext uri="{FF2B5EF4-FFF2-40B4-BE49-F238E27FC236}">
                <a16:creationId xmlns:a16="http://schemas.microsoft.com/office/drawing/2014/main" id="{183927D2-AB32-5248-BF56-698AB240129D}"/>
              </a:ext>
            </a:extLst>
          </p:cNvPr>
          <p:cNvSpPr txBox="1"/>
          <p:nvPr/>
        </p:nvSpPr>
        <p:spPr>
          <a:xfrm>
            <a:off x="6259652" y="1688985"/>
            <a:ext cx="2577304" cy="58477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Squeeze </a:t>
            </a:r>
          </a:p>
          <a:p>
            <a:r>
              <a:rPr lang="en" altLang="zh-CN" sz="1600" dirty="0"/>
              <a:t>Supplier Margins</a:t>
            </a:r>
          </a:p>
        </p:txBody>
      </p:sp>
      <p:sp>
        <p:nvSpPr>
          <p:cNvPr id="21" name="文本框 15">
            <a:extLst>
              <a:ext uri="{FF2B5EF4-FFF2-40B4-BE49-F238E27FC236}">
                <a16:creationId xmlns:a16="http://schemas.microsoft.com/office/drawing/2014/main" id="{A0BD20F1-7FC6-EA41-9F14-21C866A39727}"/>
              </a:ext>
            </a:extLst>
          </p:cNvPr>
          <p:cNvSpPr txBox="1"/>
          <p:nvPr/>
        </p:nvSpPr>
        <p:spPr>
          <a:xfrm>
            <a:off x="8905164" y="1796561"/>
            <a:ext cx="3015497"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Subsidize Users</a:t>
            </a:r>
          </a:p>
        </p:txBody>
      </p:sp>
      <p:sp>
        <p:nvSpPr>
          <p:cNvPr id="22" name="文本框 17">
            <a:extLst>
              <a:ext uri="{FF2B5EF4-FFF2-40B4-BE49-F238E27FC236}">
                <a16:creationId xmlns:a16="http://schemas.microsoft.com/office/drawing/2014/main" id="{A1CB0A8B-BBCE-0A40-99A5-5CB5CC708D70}"/>
              </a:ext>
            </a:extLst>
          </p:cNvPr>
          <p:cNvSpPr txBox="1"/>
          <p:nvPr/>
        </p:nvSpPr>
        <p:spPr>
          <a:xfrm>
            <a:off x="977649" y="2256042"/>
            <a:ext cx="2418054" cy="682046"/>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dirty="0">
                <a:solidFill>
                  <a:srgbClr val="D6000A"/>
                </a:solidFill>
              </a:rPr>
              <a:t>Low-Cost Entry &amp; Traffic Support</a:t>
            </a:r>
          </a:p>
        </p:txBody>
      </p:sp>
      <p:sp>
        <p:nvSpPr>
          <p:cNvPr id="23" name="文本框 19">
            <a:extLst>
              <a:ext uri="{FF2B5EF4-FFF2-40B4-BE49-F238E27FC236}">
                <a16:creationId xmlns:a16="http://schemas.microsoft.com/office/drawing/2014/main" id="{B86BCF92-1498-1D4C-AAC0-B256385EE845}"/>
              </a:ext>
            </a:extLst>
          </p:cNvPr>
          <p:cNvSpPr txBox="1"/>
          <p:nvPr/>
        </p:nvSpPr>
        <p:spPr>
          <a:xfrm>
            <a:off x="867757" y="2934688"/>
            <a:ext cx="2418054" cy="3316677"/>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Zero/low fees</a:t>
            </a:r>
            <a:r>
              <a:rPr lang="en" altLang="zh-CN" i="0" dirty="0">
                <a:solidFill>
                  <a:srgbClr val="404040"/>
                </a:solidFill>
                <a:effectLst/>
                <a:latin typeface="Times New Roman" panose="02020603050405020304" pitchFamily="18" charset="0"/>
                <a:cs typeface="Times New Roman" panose="02020603050405020304" pitchFamily="18" charset="0"/>
              </a:rPr>
              <a:t>: Early no-commission policy (later minimal fees) lowers entry barriers.</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Social traffic</a:t>
            </a:r>
            <a:r>
              <a:rPr lang="en" altLang="zh-CN" i="0" dirty="0">
                <a:solidFill>
                  <a:srgbClr val="404040"/>
                </a:solidFill>
                <a:effectLst/>
                <a:latin typeface="Times New Roman" panose="02020603050405020304" pitchFamily="18" charset="0"/>
                <a:cs typeface="Times New Roman" panose="02020603050405020304" pitchFamily="18" charset="0"/>
              </a:rPr>
              <a:t>: Group-buying via WeChat enables viral exposure without ads.</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Farmers’ support</a:t>
            </a:r>
            <a:r>
              <a:rPr lang="en" altLang="zh-CN" i="0" dirty="0">
                <a:solidFill>
                  <a:srgbClr val="404040"/>
                </a:solidFill>
                <a:effectLst/>
                <a:latin typeface="Times New Roman" panose="02020603050405020304" pitchFamily="18" charset="0"/>
                <a:cs typeface="Times New Roman" panose="02020603050405020304" pitchFamily="18" charset="0"/>
              </a:rPr>
              <a:t>: Zero fees, logistics aid, and traffic priority for direct farm-to-consumer sales.</a:t>
            </a:r>
          </a:p>
        </p:txBody>
      </p:sp>
      <p:sp>
        <p:nvSpPr>
          <p:cNvPr id="24" name="文本框 20">
            <a:extLst>
              <a:ext uri="{FF2B5EF4-FFF2-40B4-BE49-F238E27FC236}">
                <a16:creationId xmlns:a16="http://schemas.microsoft.com/office/drawing/2014/main" id="{451A3CB8-C684-B745-8BA6-C38340CC0557}"/>
              </a:ext>
            </a:extLst>
          </p:cNvPr>
          <p:cNvSpPr txBox="1"/>
          <p:nvPr/>
        </p:nvSpPr>
        <p:spPr>
          <a:xfrm>
            <a:off x="3541353" y="3116279"/>
            <a:ext cx="2418054" cy="2950616"/>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lnSpc>
                <a:spcPct val="125000"/>
              </a:lnSpc>
              <a:buFont typeface="Wingdings" pitchFamily="2" charset="2"/>
              <a:buChar char="v"/>
            </a:pPr>
            <a:r>
              <a:rPr lang="en" altLang="zh-CN" sz="1500" b="1" i="0" dirty="0">
                <a:solidFill>
                  <a:srgbClr val="404040"/>
                </a:solidFill>
                <a:effectLst/>
                <a:latin typeface="Times New Roman" panose="02020603050405020304" pitchFamily="18" charset="0"/>
                <a:cs typeface="Times New Roman" panose="02020603050405020304" pitchFamily="18" charset="0"/>
              </a:rPr>
              <a:t>C2M model</a:t>
            </a:r>
            <a:r>
              <a:rPr lang="en" altLang="zh-CN" sz="1500" b="0" i="0" dirty="0">
                <a:solidFill>
                  <a:srgbClr val="404040"/>
                </a:solidFill>
                <a:effectLst/>
                <a:latin typeface="Times New Roman" panose="02020603050405020304" pitchFamily="18" charset="0"/>
                <a:cs typeface="Times New Roman" panose="02020603050405020304" pitchFamily="18" charset="0"/>
              </a:rPr>
              <a:t>: Direct factory-to-consumer sales, using data to guide production. </a:t>
            </a:r>
          </a:p>
          <a:p>
            <a:pPr algn="l">
              <a:lnSpc>
                <a:spcPct val="125000"/>
              </a:lnSpc>
              <a:buFont typeface="Wingdings" pitchFamily="2" charset="2"/>
              <a:buChar char="v"/>
            </a:pPr>
            <a:r>
              <a:rPr lang="en" altLang="zh-CN" sz="1500" b="1" i="0" dirty="0">
                <a:solidFill>
                  <a:srgbClr val="404040"/>
                </a:solidFill>
                <a:effectLst/>
                <a:latin typeface="Times New Roman" panose="02020603050405020304" pitchFamily="18" charset="0"/>
                <a:cs typeface="Times New Roman" panose="02020603050405020304" pitchFamily="18" charset="0"/>
              </a:rPr>
              <a:t>Simplified marketing</a:t>
            </a:r>
            <a:r>
              <a:rPr lang="en" altLang="zh-CN" sz="1500" b="0" i="0" dirty="0">
                <a:solidFill>
                  <a:srgbClr val="404040"/>
                </a:solidFill>
                <a:effectLst/>
                <a:latin typeface="Times New Roman" panose="02020603050405020304" pitchFamily="18" charset="0"/>
                <a:cs typeface="Times New Roman" panose="02020603050405020304" pitchFamily="18" charset="0"/>
              </a:rPr>
              <a:t>: Algorithm-driven “goods-find-people” promotions cut ad costs.</a:t>
            </a:r>
          </a:p>
          <a:p>
            <a:pPr algn="l">
              <a:lnSpc>
                <a:spcPct val="125000"/>
              </a:lnSpc>
              <a:buFont typeface="Wingdings" pitchFamily="2" charset="2"/>
              <a:buChar char="v"/>
            </a:pPr>
            <a:r>
              <a:rPr lang="en" altLang="zh-CN" sz="1500" b="1" i="0" dirty="0">
                <a:solidFill>
                  <a:srgbClr val="404040"/>
                </a:solidFill>
                <a:effectLst/>
                <a:latin typeface="Times New Roman" panose="02020603050405020304" pitchFamily="18" charset="0"/>
                <a:cs typeface="Times New Roman" panose="02020603050405020304" pitchFamily="18" charset="0"/>
              </a:rPr>
              <a:t>3PL logistics</a:t>
            </a:r>
            <a:r>
              <a:rPr lang="en" altLang="zh-CN" sz="1500" b="0" i="0" dirty="0">
                <a:solidFill>
                  <a:srgbClr val="404040"/>
                </a:solidFill>
                <a:effectLst/>
                <a:latin typeface="Times New Roman" panose="02020603050405020304" pitchFamily="18" charset="0"/>
                <a:cs typeface="Times New Roman" panose="02020603050405020304" pitchFamily="18" charset="0"/>
              </a:rPr>
              <a:t>: Outsourced delivery with bulk discounts. </a:t>
            </a:r>
          </a:p>
        </p:txBody>
      </p:sp>
      <p:sp>
        <p:nvSpPr>
          <p:cNvPr id="25" name="文本框 21">
            <a:extLst>
              <a:ext uri="{FF2B5EF4-FFF2-40B4-BE49-F238E27FC236}">
                <a16:creationId xmlns:a16="http://schemas.microsoft.com/office/drawing/2014/main" id="{EC1A3719-60BF-3448-BC9D-94BE4D592220}"/>
              </a:ext>
            </a:extLst>
          </p:cNvPr>
          <p:cNvSpPr txBox="1"/>
          <p:nvPr/>
        </p:nvSpPr>
        <p:spPr>
          <a:xfrm>
            <a:off x="3590128" y="2256042"/>
            <a:ext cx="2418054" cy="682046"/>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dirty="0">
                <a:solidFill>
                  <a:srgbClr val="D6000A"/>
                </a:solidFill>
              </a:rPr>
              <a:t>Streamlined Supply Chain</a:t>
            </a:r>
          </a:p>
        </p:txBody>
      </p:sp>
      <p:sp>
        <p:nvSpPr>
          <p:cNvPr id="26" name="文本框 22">
            <a:extLst>
              <a:ext uri="{FF2B5EF4-FFF2-40B4-BE49-F238E27FC236}">
                <a16:creationId xmlns:a16="http://schemas.microsoft.com/office/drawing/2014/main" id="{2CAEB87F-AB73-6349-B1B3-9D2B5F4C6B35}"/>
              </a:ext>
            </a:extLst>
          </p:cNvPr>
          <p:cNvSpPr txBox="1"/>
          <p:nvPr/>
        </p:nvSpPr>
        <p:spPr>
          <a:xfrm>
            <a:off x="6210735" y="2983779"/>
            <a:ext cx="2418054" cy="2941190"/>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Bid-based ranking</a:t>
            </a:r>
            <a:r>
              <a:rPr lang="en" altLang="zh-CN" b="0" i="0" dirty="0">
                <a:solidFill>
                  <a:srgbClr val="404040"/>
                </a:solidFill>
                <a:effectLst/>
                <a:latin typeface="Times New Roman" panose="02020603050405020304" pitchFamily="18" charset="0"/>
                <a:cs typeface="Times New Roman" panose="02020603050405020304" pitchFamily="18" charset="0"/>
              </a:rPr>
              <a:t>: Sellers compete on price for visibility.</a:t>
            </a:r>
          </a:p>
          <a:p>
            <a:pPr algn="l">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Bulk order discounts</a:t>
            </a:r>
            <a:r>
              <a:rPr lang="en" altLang="zh-CN" b="0" i="0" dirty="0">
                <a:solidFill>
                  <a:srgbClr val="404040"/>
                </a:solidFill>
                <a:effectLst/>
                <a:latin typeface="Times New Roman" panose="02020603050405020304" pitchFamily="18" charset="0"/>
                <a:cs typeface="Times New Roman" panose="02020603050405020304" pitchFamily="18" charset="0"/>
              </a:rPr>
              <a:t>: Group buys lock in lower supplier prices.</a:t>
            </a:r>
          </a:p>
          <a:p>
            <a:pPr algn="l">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Penalties</a:t>
            </a:r>
            <a:r>
              <a:rPr lang="en" altLang="zh-CN" b="0" i="0" dirty="0">
                <a:solidFill>
                  <a:srgbClr val="404040"/>
                </a:solidFill>
                <a:effectLst/>
                <a:latin typeface="Times New Roman" panose="02020603050405020304" pitchFamily="18" charset="0"/>
                <a:cs typeface="Times New Roman" panose="02020603050405020304" pitchFamily="18" charset="0"/>
              </a:rPr>
              <a:t>: Fines for delays/defects balance low prices with reliability.</a:t>
            </a:r>
          </a:p>
        </p:txBody>
      </p:sp>
      <p:sp>
        <p:nvSpPr>
          <p:cNvPr id="27" name="文本框 28">
            <a:extLst>
              <a:ext uri="{FF2B5EF4-FFF2-40B4-BE49-F238E27FC236}">
                <a16:creationId xmlns:a16="http://schemas.microsoft.com/office/drawing/2014/main" id="{13C19EC6-CA46-6547-90E0-530498E6448E}"/>
              </a:ext>
            </a:extLst>
          </p:cNvPr>
          <p:cNvSpPr txBox="1"/>
          <p:nvPr/>
        </p:nvSpPr>
        <p:spPr>
          <a:xfrm>
            <a:off x="6259652" y="2416716"/>
            <a:ext cx="2418054" cy="36195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dirty="0">
                <a:solidFill>
                  <a:srgbClr val="D6000A"/>
                </a:solidFill>
              </a:rPr>
              <a:t>Strict Pricing Control</a:t>
            </a:r>
          </a:p>
        </p:txBody>
      </p:sp>
      <p:sp>
        <p:nvSpPr>
          <p:cNvPr id="28" name="文本框 29">
            <a:extLst>
              <a:ext uri="{FF2B5EF4-FFF2-40B4-BE49-F238E27FC236}">
                <a16:creationId xmlns:a16="http://schemas.microsoft.com/office/drawing/2014/main" id="{D4072909-97B1-F345-9FE8-2320E3455A13}"/>
              </a:ext>
            </a:extLst>
          </p:cNvPr>
          <p:cNvSpPr txBox="1"/>
          <p:nvPr/>
        </p:nvSpPr>
        <p:spPr>
          <a:xfrm>
            <a:off x="8945737" y="2934688"/>
            <a:ext cx="2418054" cy="3316677"/>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“Billions Subsidies”</a:t>
            </a:r>
            <a:r>
              <a:rPr lang="en" altLang="zh-CN" b="0" i="0" dirty="0">
                <a:solidFill>
                  <a:srgbClr val="404040"/>
                </a:solidFill>
                <a:effectLst/>
                <a:latin typeface="Times New Roman" panose="02020603050405020304" pitchFamily="18" charset="0"/>
                <a:cs typeface="Times New Roman" panose="02020603050405020304" pitchFamily="18" charset="0"/>
              </a:rPr>
              <a:t>: Discounts on iPhones/Dyson to attract premium shoppers.</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Social sharing</a:t>
            </a:r>
            <a:r>
              <a:rPr lang="en" altLang="zh-CN" b="0" i="0" dirty="0">
                <a:solidFill>
                  <a:srgbClr val="404040"/>
                </a:solidFill>
                <a:effectLst/>
                <a:latin typeface="Times New Roman" panose="02020603050405020304" pitchFamily="18" charset="0"/>
                <a:cs typeface="Times New Roman" panose="02020603050405020304" pitchFamily="18" charset="0"/>
              </a:rPr>
              <a:t>: Group buys/referral discounts drive low-cost acquisition.</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Gamification</a:t>
            </a:r>
            <a:r>
              <a:rPr lang="en" altLang="zh-CN" b="0" i="0" dirty="0">
                <a:solidFill>
                  <a:srgbClr val="404040"/>
                </a:solidFill>
                <a:effectLst/>
                <a:latin typeface="Times New Roman" panose="02020603050405020304" pitchFamily="18" charset="0"/>
                <a:cs typeface="Times New Roman" panose="02020603050405020304" pitchFamily="18" charset="0"/>
              </a:rPr>
              <a:t>: E.g., “Duo Duo Orchard” rewards engagement with free produce.</a:t>
            </a:r>
          </a:p>
        </p:txBody>
      </p:sp>
      <p:sp>
        <p:nvSpPr>
          <p:cNvPr id="29" name="文本框 30">
            <a:extLst>
              <a:ext uri="{FF2B5EF4-FFF2-40B4-BE49-F238E27FC236}">
                <a16:creationId xmlns:a16="http://schemas.microsoft.com/office/drawing/2014/main" id="{97FF84AC-3DC8-794D-8245-229A5468F5BC}"/>
              </a:ext>
            </a:extLst>
          </p:cNvPr>
          <p:cNvSpPr txBox="1"/>
          <p:nvPr/>
        </p:nvSpPr>
        <p:spPr>
          <a:xfrm>
            <a:off x="8935328" y="2326380"/>
            <a:ext cx="2438873" cy="608308"/>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sz="1400" dirty="0">
                <a:solidFill>
                  <a:srgbClr val="D6000A"/>
                </a:solidFill>
              </a:rPr>
              <a:t>Viral Discounts &amp; “Lowest Price” Branding</a:t>
            </a:r>
          </a:p>
        </p:txBody>
      </p:sp>
      <p:sp>
        <p:nvSpPr>
          <p:cNvPr id="30" name="任意多边形: 形状 47">
            <a:extLst>
              <a:ext uri="{FF2B5EF4-FFF2-40B4-BE49-F238E27FC236}">
                <a16:creationId xmlns:a16="http://schemas.microsoft.com/office/drawing/2014/main" id="{A6959169-54FA-4E4E-A33D-597AC8417A11}"/>
              </a:ext>
            </a:extLst>
          </p:cNvPr>
          <p:cNvSpPr/>
          <p:nvPr/>
        </p:nvSpPr>
        <p:spPr>
          <a:xfrm>
            <a:off x="2946902" y="1547846"/>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1" name="任意多边形: 形状 49">
            <a:extLst>
              <a:ext uri="{FF2B5EF4-FFF2-40B4-BE49-F238E27FC236}">
                <a16:creationId xmlns:a16="http://schemas.microsoft.com/office/drawing/2014/main" id="{87F3D816-9480-4244-9D93-0D3EFE11F255}"/>
              </a:ext>
            </a:extLst>
          </p:cNvPr>
          <p:cNvSpPr/>
          <p:nvPr/>
        </p:nvSpPr>
        <p:spPr>
          <a:xfrm>
            <a:off x="5608600" y="1538083"/>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2" name="任意多边形: 形状 52">
            <a:extLst>
              <a:ext uri="{FF2B5EF4-FFF2-40B4-BE49-F238E27FC236}">
                <a16:creationId xmlns:a16="http://schemas.microsoft.com/office/drawing/2014/main" id="{7C8F4CE3-F2F3-A747-8B4A-B4333B75D15B}"/>
              </a:ext>
            </a:extLst>
          </p:cNvPr>
          <p:cNvSpPr/>
          <p:nvPr/>
        </p:nvSpPr>
        <p:spPr>
          <a:xfrm>
            <a:off x="8289146" y="1534016"/>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3" name="任意多边形: 形状 54">
            <a:extLst>
              <a:ext uri="{FF2B5EF4-FFF2-40B4-BE49-F238E27FC236}">
                <a16:creationId xmlns:a16="http://schemas.microsoft.com/office/drawing/2014/main" id="{11F9F305-F4FE-4C46-95B5-FFDADA341767}"/>
              </a:ext>
            </a:extLst>
          </p:cNvPr>
          <p:cNvSpPr/>
          <p:nvPr/>
        </p:nvSpPr>
        <p:spPr>
          <a:xfrm>
            <a:off x="10948562" y="1542781"/>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4" name="文本框 56">
            <a:extLst>
              <a:ext uri="{FF2B5EF4-FFF2-40B4-BE49-F238E27FC236}">
                <a16:creationId xmlns:a16="http://schemas.microsoft.com/office/drawing/2014/main" id="{112C32FD-788B-4447-9764-CB6FFB079564}"/>
              </a:ext>
            </a:extLst>
          </p:cNvPr>
          <p:cNvSpPr txBox="1"/>
          <p:nvPr/>
        </p:nvSpPr>
        <p:spPr>
          <a:xfrm>
            <a:off x="2966030"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01</a:t>
            </a:r>
            <a:endParaRPr lang="zh-CN" altLang="en-US" dirty="0">
              <a:solidFill>
                <a:schemeClr val="bg1"/>
              </a:solidFill>
              <a:latin typeface="Bauhaus 93" panose="04030905020B02020C02" pitchFamily="82" charset="0"/>
            </a:endParaRPr>
          </a:p>
        </p:txBody>
      </p:sp>
      <p:sp>
        <p:nvSpPr>
          <p:cNvPr id="35" name="文本框 58">
            <a:extLst>
              <a:ext uri="{FF2B5EF4-FFF2-40B4-BE49-F238E27FC236}">
                <a16:creationId xmlns:a16="http://schemas.microsoft.com/office/drawing/2014/main" id="{B5A37643-BF9F-6746-80DF-357606ADFB85}"/>
              </a:ext>
            </a:extLst>
          </p:cNvPr>
          <p:cNvSpPr txBox="1"/>
          <p:nvPr/>
        </p:nvSpPr>
        <p:spPr>
          <a:xfrm>
            <a:off x="5606318"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02</a:t>
            </a:r>
            <a:endParaRPr lang="zh-CN" altLang="en-US" dirty="0">
              <a:solidFill>
                <a:schemeClr val="bg1"/>
              </a:solidFill>
              <a:latin typeface="Bauhaus 93" panose="04030905020B02020C02" pitchFamily="82" charset="0"/>
            </a:endParaRPr>
          </a:p>
        </p:txBody>
      </p:sp>
      <p:sp>
        <p:nvSpPr>
          <p:cNvPr id="36" name="文本框 63">
            <a:extLst>
              <a:ext uri="{FF2B5EF4-FFF2-40B4-BE49-F238E27FC236}">
                <a16:creationId xmlns:a16="http://schemas.microsoft.com/office/drawing/2014/main" id="{A2E2E5DF-9924-EF4F-88DB-648089E35825}"/>
              </a:ext>
            </a:extLst>
          </p:cNvPr>
          <p:cNvSpPr txBox="1"/>
          <p:nvPr/>
        </p:nvSpPr>
        <p:spPr>
          <a:xfrm>
            <a:off x="8284592"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03</a:t>
            </a:r>
            <a:endParaRPr lang="zh-CN" altLang="en-US" dirty="0">
              <a:solidFill>
                <a:schemeClr val="bg1"/>
              </a:solidFill>
              <a:latin typeface="Bauhaus 93" panose="04030905020B02020C02" pitchFamily="82" charset="0"/>
            </a:endParaRPr>
          </a:p>
        </p:txBody>
      </p:sp>
      <p:sp>
        <p:nvSpPr>
          <p:cNvPr id="37" name="文本框 64">
            <a:extLst>
              <a:ext uri="{FF2B5EF4-FFF2-40B4-BE49-F238E27FC236}">
                <a16:creationId xmlns:a16="http://schemas.microsoft.com/office/drawing/2014/main" id="{716C3EA0-8E0B-FD4F-9D97-83D2789B19C7}"/>
              </a:ext>
            </a:extLst>
          </p:cNvPr>
          <p:cNvSpPr txBox="1"/>
          <p:nvPr/>
        </p:nvSpPr>
        <p:spPr>
          <a:xfrm>
            <a:off x="10958234"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04</a:t>
            </a:r>
            <a:endParaRPr lang="zh-CN" altLang="en-US" dirty="0">
              <a:solidFill>
                <a:schemeClr val="bg1"/>
              </a:solidFill>
              <a:latin typeface="Bauhaus 93" panose="04030905020B02020C02" pitchFamily="82" charset="0"/>
            </a:endParaRPr>
          </a:p>
        </p:txBody>
      </p:sp>
      <p:sp>
        <p:nvSpPr>
          <p:cNvPr id="40" name="任意多边形: 形状 76">
            <a:extLst>
              <a:ext uri="{FF2B5EF4-FFF2-40B4-BE49-F238E27FC236}">
                <a16:creationId xmlns:a16="http://schemas.microsoft.com/office/drawing/2014/main" id="{C1152D62-6D6C-6742-950A-F7A48BD7A68E}"/>
              </a:ext>
            </a:extLst>
          </p:cNvPr>
          <p:cNvSpPr/>
          <p:nvPr/>
        </p:nvSpPr>
        <p:spPr>
          <a:xfrm>
            <a:off x="811528" y="6271297"/>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2" name="任意多边形: 形状 78">
            <a:extLst>
              <a:ext uri="{FF2B5EF4-FFF2-40B4-BE49-F238E27FC236}">
                <a16:creationId xmlns:a16="http://schemas.microsoft.com/office/drawing/2014/main" id="{92A19C38-C103-F84F-995C-73C552739D7E}"/>
              </a:ext>
            </a:extLst>
          </p:cNvPr>
          <p:cNvSpPr/>
          <p:nvPr/>
        </p:nvSpPr>
        <p:spPr>
          <a:xfrm>
            <a:off x="3464404" y="6266974"/>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形状 90">
            <a:extLst>
              <a:ext uri="{FF2B5EF4-FFF2-40B4-BE49-F238E27FC236}">
                <a16:creationId xmlns:a16="http://schemas.microsoft.com/office/drawing/2014/main" id="{13306634-352B-D643-8519-55D138387669}"/>
              </a:ext>
            </a:extLst>
          </p:cNvPr>
          <p:cNvSpPr/>
          <p:nvPr/>
        </p:nvSpPr>
        <p:spPr>
          <a:xfrm>
            <a:off x="6133785" y="6275111"/>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1" name="任意多边形: 形状 92">
            <a:extLst>
              <a:ext uri="{FF2B5EF4-FFF2-40B4-BE49-F238E27FC236}">
                <a16:creationId xmlns:a16="http://schemas.microsoft.com/office/drawing/2014/main" id="{DE3E4165-75A1-C54C-B074-122F31E6FAF5}"/>
              </a:ext>
            </a:extLst>
          </p:cNvPr>
          <p:cNvSpPr/>
          <p:nvPr/>
        </p:nvSpPr>
        <p:spPr>
          <a:xfrm>
            <a:off x="8811420" y="6275111"/>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491893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2.2.1 Divide-and-conquer strategy</a:t>
            </a:r>
          </a:p>
        </p:txBody>
      </p:sp>
      <p:sp>
        <p:nvSpPr>
          <p:cNvPr id="43" name="矩形 42">
            <a:extLst>
              <a:ext uri="{FF2B5EF4-FFF2-40B4-BE49-F238E27FC236}">
                <a16:creationId xmlns:a16="http://schemas.microsoft.com/office/drawing/2014/main" id="{8AF7A0A8-0330-914A-BB6A-C1B37CA97C6E}"/>
              </a:ext>
            </a:extLst>
          </p:cNvPr>
          <p:cNvSpPr/>
          <p:nvPr/>
        </p:nvSpPr>
        <p:spPr>
          <a:xfrm rot="5400000">
            <a:off x="4942674" y="-391326"/>
            <a:ext cx="2306654" cy="1219200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1">
            <a:extLst>
              <a:ext uri="{FF2B5EF4-FFF2-40B4-BE49-F238E27FC236}">
                <a16:creationId xmlns:a16="http://schemas.microsoft.com/office/drawing/2014/main" id="{0C8D79DC-FA29-7048-AB0C-54ABA66319F4}"/>
              </a:ext>
            </a:extLst>
          </p:cNvPr>
          <p:cNvPicPr>
            <a:picLocks noChangeAspect="1"/>
          </p:cNvPicPr>
          <p:nvPr/>
        </p:nvPicPr>
        <p:blipFill rotWithShape="1">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t="65768"/>
          <a:stretch/>
        </p:blipFill>
        <p:spPr>
          <a:xfrm>
            <a:off x="365263" y="4539600"/>
            <a:ext cx="11461474" cy="2615628"/>
          </a:xfrm>
          <a:prstGeom prst="rect">
            <a:avLst/>
          </a:prstGeom>
        </p:spPr>
      </p:pic>
      <p:sp>
        <p:nvSpPr>
          <p:cNvPr id="45" name="矩形: 圆角 3">
            <a:extLst>
              <a:ext uri="{FF2B5EF4-FFF2-40B4-BE49-F238E27FC236}">
                <a16:creationId xmlns:a16="http://schemas.microsoft.com/office/drawing/2014/main" id="{C43411BA-A1A3-D849-85DF-D1C6C4FF3555}"/>
              </a:ext>
            </a:extLst>
          </p:cNvPr>
          <p:cNvSpPr/>
          <p:nvPr/>
        </p:nvSpPr>
        <p:spPr>
          <a:xfrm>
            <a:off x="714085" y="2074987"/>
            <a:ext cx="3587873" cy="2989224"/>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0">
            <a:extLst>
              <a:ext uri="{FF2B5EF4-FFF2-40B4-BE49-F238E27FC236}">
                <a16:creationId xmlns:a16="http://schemas.microsoft.com/office/drawing/2014/main" id="{1B8FF237-FCB6-4248-BF86-6FC493258577}"/>
              </a:ext>
            </a:extLst>
          </p:cNvPr>
          <p:cNvSpPr txBox="1"/>
          <p:nvPr/>
        </p:nvSpPr>
        <p:spPr>
          <a:xfrm>
            <a:off x="865561" y="2209802"/>
            <a:ext cx="3284920" cy="2577052"/>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sz="1800" dirty="0">
                <a:solidFill>
                  <a:srgbClr val="595959"/>
                </a:solidFill>
                <a:latin typeface="Times New Roman" panose="02020603050405020304" pitchFamily="18" charset="0"/>
                <a:cs typeface="Times New Roman" panose="02020603050405020304" pitchFamily="18" charset="0"/>
              </a:rPr>
              <a:t>On PDD, pricing depends not only on the demand and cost from marginal cost and elasticity of demand, but also on how their participation affects participation on the other side, and the profits associated with the other side.</a:t>
            </a:r>
            <a:endParaRPr lang="zh-CN" altLang="en-US" sz="1800" dirty="0">
              <a:solidFill>
                <a:srgbClr val="595959"/>
              </a:solidFill>
              <a:latin typeface="Times New Roman" panose="02020603050405020304" pitchFamily="18" charset="0"/>
              <a:cs typeface="Times New Roman" panose="02020603050405020304" pitchFamily="18" charset="0"/>
            </a:endParaRPr>
          </a:p>
        </p:txBody>
      </p:sp>
      <p:sp>
        <p:nvSpPr>
          <p:cNvPr id="52" name="任意多边形: 形状 44">
            <a:extLst>
              <a:ext uri="{FF2B5EF4-FFF2-40B4-BE49-F238E27FC236}">
                <a16:creationId xmlns:a16="http://schemas.microsoft.com/office/drawing/2014/main" id="{2746F064-59F9-A54A-8889-AEEDBDC03FA6}"/>
              </a:ext>
            </a:extLst>
          </p:cNvPr>
          <p:cNvSpPr/>
          <p:nvPr/>
        </p:nvSpPr>
        <p:spPr>
          <a:xfrm>
            <a:off x="696576" y="4909098"/>
            <a:ext cx="3587873" cy="149360"/>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矩形: 圆角 3">
            <a:extLst>
              <a:ext uri="{FF2B5EF4-FFF2-40B4-BE49-F238E27FC236}">
                <a16:creationId xmlns:a16="http://schemas.microsoft.com/office/drawing/2014/main" id="{ED8D02CF-796C-0C4D-B426-8713B13C0F4F}"/>
              </a:ext>
            </a:extLst>
          </p:cNvPr>
          <p:cNvSpPr/>
          <p:nvPr/>
        </p:nvSpPr>
        <p:spPr>
          <a:xfrm>
            <a:off x="5089244" y="1206969"/>
            <a:ext cx="6078704" cy="4195824"/>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形状 44">
            <a:extLst>
              <a:ext uri="{FF2B5EF4-FFF2-40B4-BE49-F238E27FC236}">
                <a16:creationId xmlns:a16="http://schemas.microsoft.com/office/drawing/2014/main" id="{580B1062-1EB7-E642-A014-7DBEB91DF625}"/>
              </a:ext>
            </a:extLst>
          </p:cNvPr>
          <p:cNvSpPr/>
          <p:nvPr/>
        </p:nvSpPr>
        <p:spPr>
          <a:xfrm>
            <a:off x="5089244" y="5253433"/>
            <a:ext cx="6078704" cy="149360"/>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 name="组合 50">
            <a:extLst>
              <a:ext uri="{FF2B5EF4-FFF2-40B4-BE49-F238E27FC236}">
                <a16:creationId xmlns:a16="http://schemas.microsoft.com/office/drawing/2014/main" id="{0AF93C58-DB43-1246-9D66-3A9B94B0775E}"/>
              </a:ext>
            </a:extLst>
          </p:cNvPr>
          <p:cNvGrpSpPr/>
          <p:nvPr/>
        </p:nvGrpSpPr>
        <p:grpSpPr>
          <a:xfrm>
            <a:off x="5200095" y="4066510"/>
            <a:ext cx="1783522" cy="459256"/>
            <a:chOff x="5947027" y="2993754"/>
            <a:chExt cx="1783522" cy="459256"/>
          </a:xfrm>
        </p:grpSpPr>
        <p:sp>
          <p:nvSpPr>
            <p:cNvPr id="56" name="矩形: 圆角 16">
              <a:extLst>
                <a:ext uri="{FF2B5EF4-FFF2-40B4-BE49-F238E27FC236}">
                  <a16:creationId xmlns:a16="http://schemas.microsoft.com/office/drawing/2014/main" id="{F06E1FE3-C774-6347-BB04-36054B606764}"/>
                </a:ext>
              </a:extLst>
            </p:cNvPr>
            <p:cNvSpPr/>
            <p:nvPr/>
          </p:nvSpPr>
          <p:spPr>
            <a:xfrm>
              <a:off x="5947027" y="2993754"/>
              <a:ext cx="1783522" cy="459256"/>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49">
              <a:extLst>
                <a:ext uri="{FF2B5EF4-FFF2-40B4-BE49-F238E27FC236}">
                  <a16:creationId xmlns:a16="http://schemas.microsoft.com/office/drawing/2014/main" id="{06316A28-4411-0743-A6BD-58217A7A690D}"/>
                </a:ext>
              </a:extLst>
            </p:cNvPr>
            <p:cNvSpPr txBox="1"/>
            <p:nvPr/>
          </p:nvSpPr>
          <p:spPr>
            <a:xfrm>
              <a:off x="5947027" y="3032506"/>
              <a:ext cx="1783521" cy="400110"/>
            </a:xfrm>
            <a:prstGeom prst="rect">
              <a:avLst/>
            </a:prstGeom>
            <a:noFill/>
          </p:spPr>
          <p:txBody>
            <a:bodyPr wrap="square" rtlCol="0">
              <a:spAutoFit/>
            </a:bodyPr>
            <a:lstStyle/>
            <a:p>
              <a:pPr algn="ctr"/>
              <a:r>
                <a:rPr lang="en" altLang="zh-CN" sz="2000" dirty="0">
                  <a:solidFill>
                    <a:schemeClr val="bg1"/>
                  </a:solidFill>
                  <a:latin typeface="荆南缘默体" panose="00020600040101010101" pitchFamily="18" charset="-128"/>
                  <a:ea typeface="荆南缘默体" panose="00020600040101010101" pitchFamily="18" charset="-128"/>
                </a:rPr>
                <a:t>Merchants</a:t>
              </a:r>
            </a:p>
          </p:txBody>
        </p:sp>
      </p:grpSp>
      <p:grpSp>
        <p:nvGrpSpPr>
          <p:cNvPr id="58" name="组合 65">
            <a:extLst>
              <a:ext uri="{FF2B5EF4-FFF2-40B4-BE49-F238E27FC236}">
                <a16:creationId xmlns:a16="http://schemas.microsoft.com/office/drawing/2014/main" id="{D274628C-7031-C24A-9850-22EB6E441F39}"/>
              </a:ext>
            </a:extLst>
          </p:cNvPr>
          <p:cNvGrpSpPr/>
          <p:nvPr/>
        </p:nvGrpSpPr>
        <p:grpSpPr>
          <a:xfrm>
            <a:off x="9243869" y="4066509"/>
            <a:ext cx="1783522" cy="459257"/>
            <a:chOff x="5947027" y="2993754"/>
            <a:chExt cx="1783522" cy="459257"/>
          </a:xfrm>
        </p:grpSpPr>
        <p:sp>
          <p:nvSpPr>
            <p:cNvPr id="59" name="矩形: 圆角 16">
              <a:extLst>
                <a:ext uri="{FF2B5EF4-FFF2-40B4-BE49-F238E27FC236}">
                  <a16:creationId xmlns:a16="http://schemas.microsoft.com/office/drawing/2014/main" id="{3BF6F45C-C3B3-6546-92CF-2B7519BF6B75}"/>
                </a:ext>
              </a:extLst>
            </p:cNvPr>
            <p:cNvSpPr/>
            <p:nvPr/>
          </p:nvSpPr>
          <p:spPr>
            <a:xfrm>
              <a:off x="5947027" y="2993754"/>
              <a:ext cx="1783522" cy="459257"/>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67">
              <a:extLst>
                <a:ext uri="{FF2B5EF4-FFF2-40B4-BE49-F238E27FC236}">
                  <a16:creationId xmlns:a16="http://schemas.microsoft.com/office/drawing/2014/main" id="{BC5F1A68-95F6-B940-9ED9-1ACA9914DC05}"/>
                </a:ext>
              </a:extLst>
            </p:cNvPr>
            <p:cNvSpPr txBox="1"/>
            <p:nvPr/>
          </p:nvSpPr>
          <p:spPr>
            <a:xfrm>
              <a:off x="5947027" y="3032506"/>
              <a:ext cx="1783521" cy="400110"/>
            </a:xfrm>
            <a:prstGeom prst="rect">
              <a:avLst/>
            </a:prstGeom>
            <a:noFill/>
          </p:spPr>
          <p:txBody>
            <a:bodyPr wrap="square" rtlCol="0">
              <a:spAutoFit/>
            </a:bodyPr>
            <a:lstStyle/>
            <a:p>
              <a:pPr algn="ctr"/>
              <a:r>
                <a:rPr lang="en" altLang="zh-CN" sz="2000" dirty="0">
                  <a:solidFill>
                    <a:schemeClr val="bg1"/>
                  </a:solidFill>
                  <a:latin typeface="荆南缘默体" panose="00020600040101010101" pitchFamily="18" charset="-128"/>
                  <a:ea typeface="荆南缘默体" panose="00020600040101010101" pitchFamily="18" charset="-128"/>
                </a:rPr>
                <a:t>Consumers</a:t>
              </a:r>
            </a:p>
          </p:txBody>
        </p:sp>
      </p:grpSp>
      <p:grpSp>
        <p:nvGrpSpPr>
          <p:cNvPr id="61" name="组合 68">
            <a:extLst>
              <a:ext uri="{FF2B5EF4-FFF2-40B4-BE49-F238E27FC236}">
                <a16:creationId xmlns:a16="http://schemas.microsoft.com/office/drawing/2014/main" id="{9F771B6F-9865-BA4B-8A44-5395FC55219F}"/>
              </a:ext>
            </a:extLst>
          </p:cNvPr>
          <p:cNvGrpSpPr/>
          <p:nvPr/>
        </p:nvGrpSpPr>
        <p:grpSpPr>
          <a:xfrm>
            <a:off x="7236835" y="1452482"/>
            <a:ext cx="1783522" cy="464314"/>
            <a:chOff x="5947027" y="2993754"/>
            <a:chExt cx="1783522" cy="464314"/>
          </a:xfrm>
        </p:grpSpPr>
        <p:sp>
          <p:nvSpPr>
            <p:cNvPr id="62" name="矩形: 圆角 16">
              <a:extLst>
                <a:ext uri="{FF2B5EF4-FFF2-40B4-BE49-F238E27FC236}">
                  <a16:creationId xmlns:a16="http://schemas.microsoft.com/office/drawing/2014/main" id="{1FE0B65B-3498-EF4C-A94E-59154FC4AA4C}"/>
                </a:ext>
              </a:extLst>
            </p:cNvPr>
            <p:cNvSpPr/>
            <p:nvPr/>
          </p:nvSpPr>
          <p:spPr>
            <a:xfrm>
              <a:off x="5947027" y="2993754"/>
              <a:ext cx="1783522" cy="46431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0">
              <a:extLst>
                <a:ext uri="{FF2B5EF4-FFF2-40B4-BE49-F238E27FC236}">
                  <a16:creationId xmlns:a16="http://schemas.microsoft.com/office/drawing/2014/main" id="{97CAD02A-AE6B-1F40-994F-18FCE2C875F7}"/>
                </a:ext>
              </a:extLst>
            </p:cNvPr>
            <p:cNvSpPr txBox="1"/>
            <p:nvPr/>
          </p:nvSpPr>
          <p:spPr>
            <a:xfrm>
              <a:off x="5947027" y="3032506"/>
              <a:ext cx="1783521" cy="400110"/>
            </a:xfrm>
            <a:prstGeom prst="rect">
              <a:avLst/>
            </a:prstGeom>
            <a:noFill/>
          </p:spPr>
          <p:txBody>
            <a:bodyPr wrap="square" rtlCol="0">
              <a:spAutoFit/>
            </a:bodyPr>
            <a:lstStyle/>
            <a:p>
              <a:pPr algn="ctr"/>
              <a:r>
                <a:rPr lang="en" altLang="zh-CN" sz="2000" dirty="0">
                  <a:solidFill>
                    <a:schemeClr val="bg1"/>
                  </a:solidFill>
                  <a:latin typeface="荆南缘默体" panose="00020600040101010101" pitchFamily="18" charset="-128"/>
                  <a:ea typeface="荆南缘默体" panose="00020600040101010101" pitchFamily="18" charset="-128"/>
                </a:rPr>
                <a:t>PDD</a:t>
              </a:r>
            </a:p>
          </p:txBody>
        </p:sp>
      </p:grpSp>
      <p:sp>
        <p:nvSpPr>
          <p:cNvPr id="64" name="箭头: 右 38">
            <a:extLst>
              <a:ext uri="{FF2B5EF4-FFF2-40B4-BE49-F238E27FC236}">
                <a16:creationId xmlns:a16="http://schemas.microsoft.com/office/drawing/2014/main" id="{9E1C324E-2076-9B47-AFC2-1FAC66911A0F}"/>
              </a:ext>
            </a:extLst>
          </p:cNvPr>
          <p:cNvSpPr/>
          <p:nvPr/>
        </p:nvSpPr>
        <p:spPr>
          <a:xfrm rot="17862886">
            <a:off x="5353500" y="2704332"/>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箭头: 右 38">
            <a:extLst>
              <a:ext uri="{FF2B5EF4-FFF2-40B4-BE49-F238E27FC236}">
                <a16:creationId xmlns:a16="http://schemas.microsoft.com/office/drawing/2014/main" id="{5F3BCA2C-F387-1E4D-BF6A-42F93F9A2577}"/>
              </a:ext>
            </a:extLst>
          </p:cNvPr>
          <p:cNvSpPr/>
          <p:nvPr/>
        </p:nvSpPr>
        <p:spPr>
          <a:xfrm rot="7052655">
            <a:off x="5505900" y="2856732"/>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右 38">
            <a:extLst>
              <a:ext uri="{FF2B5EF4-FFF2-40B4-BE49-F238E27FC236}">
                <a16:creationId xmlns:a16="http://schemas.microsoft.com/office/drawing/2014/main" id="{EFE7F467-EFCA-5046-B2AA-3BCB7EB15AC0}"/>
              </a:ext>
            </a:extLst>
          </p:cNvPr>
          <p:cNvSpPr/>
          <p:nvPr/>
        </p:nvSpPr>
        <p:spPr>
          <a:xfrm rot="4193031">
            <a:off x="8518731" y="2856129"/>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右 38">
            <a:extLst>
              <a:ext uri="{FF2B5EF4-FFF2-40B4-BE49-F238E27FC236}">
                <a16:creationId xmlns:a16="http://schemas.microsoft.com/office/drawing/2014/main" id="{497412BD-CB7E-3044-871D-5058EB25EB59}"/>
              </a:ext>
            </a:extLst>
          </p:cNvPr>
          <p:cNvSpPr/>
          <p:nvPr/>
        </p:nvSpPr>
        <p:spPr>
          <a:xfrm rot="14951569">
            <a:off x="8800833" y="2877779"/>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右 38">
            <a:extLst>
              <a:ext uri="{FF2B5EF4-FFF2-40B4-BE49-F238E27FC236}">
                <a16:creationId xmlns:a16="http://schemas.microsoft.com/office/drawing/2014/main" id="{F0BCF9BE-267C-7D4D-B1BD-537887EF0501}"/>
              </a:ext>
            </a:extLst>
          </p:cNvPr>
          <p:cNvSpPr/>
          <p:nvPr/>
        </p:nvSpPr>
        <p:spPr>
          <a:xfrm>
            <a:off x="7190471" y="4104499"/>
            <a:ext cx="1908423" cy="119755"/>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右 38">
            <a:extLst>
              <a:ext uri="{FF2B5EF4-FFF2-40B4-BE49-F238E27FC236}">
                <a16:creationId xmlns:a16="http://schemas.microsoft.com/office/drawing/2014/main" id="{F6B17786-A00B-7A44-9B21-54CABF7672A3}"/>
              </a:ext>
            </a:extLst>
          </p:cNvPr>
          <p:cNvSpPr/>
          <p:nvPr/>
        </p:nvSpPr>
        <p:spPr>
          <a:xfrm rot="10789769">
            <a:off x="7167207" y="4320772"/>
            <a:ext cx="1908423" cy="119755"/>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79">
            <a:extLst>
              <a:ext uri="{FF2B5EF4-FFF2-40B4-BE49-F238E27FC236}">
                <a16:creationId xmlns:a16="http://schemas.microsoft.com/office/drawing/2014/main" id="{03CACEEC-D225-A24B-ABAC-60DF3E593BDB}"/>
              </a:ext>
            </a:extLst>
          </p:cNvPr>
          <p:cNvSpPr txBox="1"/>
          <p:nvPr/>
        </p:nvSpPr>
        <p:spPr>
          <a:xfrm>
            <a:off x="5506510" y="2043543"/>
            <a:ext cx="1324708" cy="584775"/>
          </a:xfrm>
          <a:prstGeom prst="rect">
            <a:avLst/>
          </a:prstGeom>
          <a:noFill/>
        </p:spPr>
        <p:txBody>
          <a:bodyPr wrap="square" rtlCol="0">
            <a:spAutoFit/>
          </a:bodyPr>
          <a:lstStyle/>
          <a:p>
            <a:r>
              <a:rPr lang="en" altLang="zh-CN" sz="1600" dirty="0">
                <a:solidFill>
                  <a:srgbClr val="595959"/>
                </a:solidFill>
                <a:effectLst/>
                <a:latin typeface="Times New Roman" panose="02020603050405020304" pitchFamily="18" charset="0"/>
              </a:rPr>
              <a:t>Commodity profit</a:t>
            </a:r>
          </a:p>
        </p:txBody>
      </p:sp>
      <p:sp>
        <p:nvSpPr>
          <p:cNvPr id="71" name="文本框 80">
            <a:extLst>
              <a:ext uri="{FF2B5EF4-FFF2-40B4-BE49-F238E27FC236}">
                <a16:creationId xmlns:a16="http://schemas.microsoft.com/office/drawing/2014/main" id="{4DFCD854-58A1-984A-BB8D-9D219089A5AC}"/>
              </a:ext>
            </a:extLst>
          </p:cNvPr>
          <p:cNvSpPr txBox="1"/>
          <p:nvPr/>
        </p:nvSpPr>
        <p:spPr>
          <a:xfrm>
            <a:off x="6796710" y="2541303"/>
            <a:ext cx="1324708" cy="830997"/>
          </a:xfrm>
          <a:prstGeom prst="rect">
            <a:avLst/>
          </a:prstGeom>
          <a:noFill/>
        </p:spPr>
        <p:txBody>
          <a:bodyPr wrap="square" rtlCol="0">
            <a:spAutoFit/>
          </a:bodyPr>
          <a:lstStyle/>
          <a:p>
            <a:r>
              <a:rPr lang="en" altLang="zh-CN" sz="1600" dirty="0">
                <a:solidFill>
                  <a:srgbClr val="595959"/>
                </a:solidFill>
                <a:effectLst/>
                <a:latin typeface="Times New Roman" panose="02020603050405020304" pitchFamily="18" charset="0"/>
              </a:rPr>
              <a:t>Network effect externalities</a:t>
            </a:r>
          </a:p>
        </p:txBody>
      </p:sp>
      <p:sp>
        <p:nvSpPr>
          <p:cNvPr id="72" name="文本框 81">
            <a:extLst>
              <a:ext uri="{FF2B5EF4-FFF2-40B4-BE49-F238E27FC236}">
                <a16:creationId xmlns:a16="http://schemas.microsoft.com/office/drawing/2014/main" id="{ECBE34F3-AD0D-C94A-BD00-9E7CF9A3D982}"/>
              </a:ext>
            </a:extLst>
          </p:cNvPr>
          <p:cNvSpPr txBox="1"/>
          <p:nvPr/>
        </p:nvSpPr>
        <p:spPr>
          <a:xfrm>
            <a:off x="8459548" y="2541303"/>
            <a:ext cx="1324708" cy="584775"/>
          </a:xfrm>
          <a:prstGeom prst="rect">
            <a:avLst/>
          </a:prstGeom>
          <a:noFill/>
        </p:spPr>
        <p:txBody>
          <a:bodyPr wrap="square" rtlCol="0">
            <a:spAutoFit/>
          </a:bodyPr>
          <a:lstStyle/>
          <a:p>
            <a:r>
              <a:rPr lang="en" altLang="zh-CN" sz="1600" dirty="0">
                <a:solidFill>
                  <a:srgbClr val="595959"/>
                </a:solidFill>
                <a:latin typeface="Times New Roman" panose="02020603050405020304" pitchFamily="18" charset="0"/>
              </a:rPr>
              <a:t>Low price attraction</a:t>
            </a:r>
          </a:p>
        </p:txBody>
      </p:sp>
      <p:sp>
        <p:nvSpPr>
          <p:cNvPr id="73" name="文本框 82">
            <a:extLst>
              <a:ext uri="{FF2B5EF4-FFF2-40B4-BE49-F238E27FC236}">
                <a16:creationId xmlns:a16="http://schemas.microsoft.com/office/drawing/2014/main" id="{8B3F3809-FEED-8A4D-A90B-F76A9BA7405D}"/>
              </a:ext>
            </a:extLst>
          </p:cNvPr>
          <p:cNvSpPr txBox="1"/>
          <p:nvPr/>
        </p:nvSpPr>
        <p:spPr>
          <a:xfrm>
            <a:off x="9918070" y="2043543"/>
            <a:ext cx="984198" cy="584775"/>
          </a:xfrm>
          <a:prstGeom prst="rect">
            <a:avLst/>
          </a:prstGeom>
          <a:noFill/>
        </p:spPr>
        <p:txBody>
          <a:bodyPr wrap="square" rtlCol="0">
            <a:spAutoFit/>
          </a:bodyPr>
          <a:lstStyle/>
          <a:p>
            <a:r>
              <a:rPr lang="en" altLang="zh-CN" sz="1600" dirty="0">
                <a:solidFill>
                  <a:srgbClr val="595959"/>
                </a:solidFill>
                <a:effectLst/>
                <a:latin typeface="Times New Roman" panose="02020603050405020304" pitchFamily="18" charset="0"/>
              </a:rPr>
              <a:t>More user scale</a:t>
            </a:r>
          </a:p>
        </p:txBody>
      </p:sp>
      <p:sp>
        <p:nvSpPr>
          <p:cNvPr id="74" name="文本框 83">
            <a:extLst>
              <a:ext uri="{FF2B5EF4-FFF2-40B4-BE49-F238E27FC236}">
                <a16:creationId xmlns:a16="http://schemas.microsoft.com/office/drawing/2014/main" id="{F73D81D7-EF08-6B42-BCBA-97DEB691A90F}"/>
              </a:ext>
            </a:extLst>
          </p:cNvPr>
          <p:cNvSpPr txBox="1"/>
          <p:nvPr/>
        </p:nvSpPr>
        <p:spPr>
          <a:xfrm>
            <a:off x="7301342" y="3738189"/>
            <a:ext cx="1710379" cy="338554"/>
          </a:xfrm>
          <a:prstGeom prst="rect">
            <a:avLst/>
          </a:prstGeom>
          <a:noFill/>
        </p:spPr>
        <p:txBody>
          <a:bodyPr wrap="square" rtlCol="0">
            <a:spAutoFit/>
          </a:bodyPr>
          <a:lstStyle/>
          <a:p>
            <a:pPr algn="ctr"/>
            <a:r>
              <a:rPr lang="en" altLang="zh-CN" sz="1600" dirty="0">
                <a:solidFill>
                  <a:srgbClr val="595959"/>
                </a:solidFill>
                <a:effectLst/>
                <a:latin typeface="Times New Roman" panose="02020603050405020304" pitchFamily="18" charset="0"/>
              </a:rPr>
              <a:t>Enjoy the product</a:t>
            </a:r>
          </a:p>
        </p:txBody>
      </p:sp>
      <p:sp>
        <p:nvSpPr>
          <p:cNvPr id="75" name="文本框 84">
            <a:extLst>
              <a:ext uri="{FF2B5EF4-FFF2-40B4-BE49-F238E27FC236}">
                <a16:creationId xmlns:a16="http://schemas.microsoft.com/office/drawing/2014/main" id="{59CF8AD8-B5AE-E248-BF3E-778ECEB3A2C3}"/>
              </a:ext>
            </a:extLst>
          </p:cNvPr>
          <p:cNvSpPr txBox="1"/>
          <p:nvPr/>
        </p:nvSpPr>
        <p:spPr>
          <a:xfrm>
            <a:off x="7459064" y="4489823"/>
            <a:ext cx="1492013" cy="338554"/>
          </a:xfrm>
          <a:prstGeom prst="rect">
            <a:avLst/>
          </a:prstGeom>
          <a:noFill/>
        </p:spPr>
        <p:txBody>
          <a:bodyPr wrap="square" rtlCol="0">
            <a:spAutoFit/>
          </a:bodyPr>
          <a:lstStyle/>
          <a:p>
            <a:pPr algn="ctr"/>
            <a:r>
              <a:rPr lang="en" altLang="zh-CN" sz="1600" dirty="0">
                <a:solidFill>
                  <a:srgbClr val="595959"/>
                </a:solidFill>
                <a:effectLst/>
                <a:latin typeface="Times New Roman" panose="02020603050405020304" pitchFamily="18" charset="0"/>
              </a:rPr>
              <a:t>Make money</a:t>
            </a:r>
          </a:p>
        </p:txBody>
      </p:sp>
      <p:sp>
        <p:nvSpPr>
          <p:cNvPr id="31" name="Slide Number Placeholder 1">
            <a:extLst>
              <a:ext uri="{FF2B5EF4-FFF2-40B4-BE49-F238E27FC236}">
                <a16:creationId xmlns:a16="http://schemas.microsoft.com/office/drawing/2014/main" id="{BD4AED2A-0919-C546-9BB6-8A957B497EC7}"/>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15</a:t>
            </a:fld>
            <a:endParaRPr lang="zh-CN" altLang="en-US" dirty="0"/>
          </a:p>
        </p:txBody>
      </p:sp>
    </p:spTree>
    <p:extLst>
      <p:ext uri="{BB962C8B-B14F-4D97-AF65-F5344CB8AC3E}">
        <p14:creationId xmlns:p14="http://schemas.microsoft.com/office/powerpoint/2010/main" val="2122844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mc:AlternateContent xmlns:mc="http://schemas.openxmlformats.org/markup-compatibility/2006" xmlns:a14="http://schemas.microsoft.com/office/drawing/2010/main">
        <mc:Choice Requires="a14">
          <p:sp>
            <p:nvSpPr>
              <p:cNvPr id="79" name="矩形: 圆角 25">
                <a:extLst>
                  <a:ext uri="{FF2B5EF4-FFF2-40B4-BE49-F238E27FC236}">
                    <a16:creationId xmlns:a16="http://schemas.microsoft.com/office/drawing/2014/main" id="{9306E329-FBCF-5F4E-AC24-2D3DD40BB448}"/>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 altLang="zh-CN" dirty="0">
                    <a:solidFill>
                      <a:srgbClr val="D6000A"/>
                    </a:solidFill>
                    <a:latin typeface="荆南波波黑" panose="02000800000000000000" pitchFamily="2" charset="-122"/>
                    <a:ea typeface="荆南波波黑" panose="02000800000000000000" pitchFamily="2" charset="-122"/>
                  </a:rPr>
                  <a:t>Model setting and Variables</a:t>
                </a:r>
              </a:p>
              <a:p>
                <a:pPr algn="l">
                  <a:lnSpc>
                    <a:spcPct val="150000"/>
                  </a:lnSpc>
                </a:pPr>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By introducing the linear </a:t>
                </a:r>
                <a:r>
                  <a:rPr lang="en" altLang="zh-CN" b="0" i="0" u="none" strike="noStrike" dirty="0" err="1">
                    <a:solidFill>
                      <a:srgbClr val="333333"/>
                    </a:solidFill>
                    <a:effectLst/>
                    <a:latin typeface="Times New Roman" panose="02020603050405020304" pitchFamily="18" charset="0"/>
                    <a:cs typeface="Times New Roman" panose="02020603050405020304" pitchFamily="18" charset="0"/>
                  </a:rPr>
                  <a:t>Hotelling</a:t>
                </a:r>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model, social e-commerce platforms A and B are respectively located at the two ends of the line segment [0,1].</a:t>
                </a:r>
              </a:p>
              <a:p>
                <a:pPr>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𝑛</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𝑠𝑖</m:t>
                        </m:r>
                      </m:sub>
                    </m:s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m:t>
                    </m:r>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𝑛</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𝑏𝑖</m:t>
                        </m:r>
                      </m:sub>
                    </m:sSub>
                    <m:d>
                      <m:dPr>
                        <m:ctrlPr>
                          <a:rPr lang="en" altLang="zh-CN" i="1" dirty="0">
                            <a:solidFill>
                              <a:srgbClr val="333333"/>
                            </a:solidFill>
                            <a:latin typeface="Cambria Math" panose="02040503050406030204" pitchFamily="18" charset="0"/>
                            <a:cs typeface="Times New Roman" panose="02020603050405020304" pitchFamily="18" charset="0"/>
                          </a:rPr>
                        </m:ctrlPr>
                      </m:dPr>
                      <m:e>
                        <m:r>
                          <a:rPr lang="en" altLang="zh-CN" i="1" dirty="0">
                            <a:solidFill>
                              <a:srgbClr val="333333"/>
                            </a:solidFill>
                            <a:latin typeface="Cambria Math" panose="02040503050406030204" pitchFamily="18" charset="0"/>
                            <a:cs typeface="Times New Roman" panose="02020603050405020304" pitchFamily="18" charset="0"/>
                          </a:rPr>
                          <m:t>𝑖</m:t>
                        </m:r>
                        <m:r>
                          <a:rPr lang="en" altLang="zh-CN" i="1" dirty="0">
                            <a:solidFill>
                              <a:srgbClr val="333333"/>
                            </a:solidFill>
                            <a:latin typeface="Cambria Math" panose="02040503050406030204" pitchFamily="18" charset="0"/>
                            <a:cs typeface="Times New Roman" panose="02020603050405020304" pitchFamily="18" charset="0"/>
                          </a:rPr>
                          <m:t> = </m:t>
                        </m:r>
                        <m:r>
                          <a:rPr lang="en" altLang="zh-CN" i="1" dirty="0">
                            <a:solidFill>
                              <a:srgbClr val="333333"/>
                            </a:solidFill>
                            <a:latin typeface="Cambria Math" panose="02040503050406030204" pitchFamily="18" charset="0"/>
                            <a:cs typeface="Times New Roman" panose="02020603050405020304" pitchFamily="18" charset="0"/>
                          </a:rPr>
                          <m:t>𝐴</m:t>
                        </m:r>
                        <m:r>
                          <a:rPr lang="en" altLang="zh-CN" i="1" dirty="0">
                            <a:solidFill>
                              <a:srgbClr val="333333"/>
                            </a:solidFill>
                            <a:latin typeface="Cambria Math" panose="02040503050406030204" pitchFamily="18" charset="0"/>
                            <a:cs typeface="Times New Roman" panose="02020603050405020304" pitchFamily="18" charset="0"/>
                          </a:rPr>
                          <m:t>, </m:t>
                        </m:r>
                        <m:r>
                          <a:rPr lang="en" altLang="zh-CN" i="1" dirty="0">
                            <a:solidFill>
                              <a:srgbClr val="333333"/>
                            </a:solidFill>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The number and scale of merchants and consumers in the two social e-commerce platforms.</a:t>
                </a:r>
              </a:p>
              <a:p>
                <a:pPr>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𝑈</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𝑠𝑖</m:t>
                        </m:r>
                      </m:sub>
                    </m:s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m:t>
                    </m:r>
                    <m:sSub>
                      <m:sSubPr>
                        <m:ctrlPr>
                          <a:rPr lang="en" altLang="zh-CN" i="1" dirty="0">
                            <a:solidFill>
                              <a:srgbClr val="333333"/>
                            </a:solidFill>
                            <a:latin typeface="Cambria Math" panose="02040503050406030204" pitchFamily="18" charset="0"/>
                            <a:cs typeface="Times New Roman" panose="02020603050405020304" pitchFamily="18" charset="0"/>
                          </a:rPr>
                        </m:ctrlPr>
                      </m:sSubPr>
                      <m:e>
                        <m:r>
                          <a:rPr lang="en" altLang="zh-CN" i="1" dirty="0">
                            <a:solidFill>
                              <a:srgbClr val="333333"/>
                            </a:solidFill>
                            <a:latin typeface="Cambria Math" panose="02040503050406030204" pitchFamily="18" charset="0"/>
                            <a:cs typeface="Times New Roman" panose="02020603050405020304" pitchFamily="18" charset="0"/>
                          </a:rPr>
                          <m:t>𝑈</m:t>
                        </m:r>
                      </m:e>
                      <m:sub>
                        <m:r>
                          <a:rPr lang="en-US" altLang="zh-CN" b="0" i="1" dirty="0" smtClean="0">
                            <a:solidFill>
                              <a:srgbClr val="333333"/>
                            </a:solidFill>
                            <a:latin typeface="Cambria Math" panose="02040503050406030204" pitchFamily="18" charset="0"/>
                            <a:cs typeface="Times New Roman" panose="02020603050405020304" pitchFamily="18" charset="0"/>
                          </a:rPr>
                          <m:t>𝑏</m:t>
                        </m:r>
                        <m:r>
                          <a:rPr lang="en-US" altLang="zh-CN" i="1" dirty="0">
                            <a:solidFill>
                              <a:srgbClr val="333333"/>
                            </a:solidFill>
                            <a:latin typeface="Cambria Math" panose="02040503050406030204" pitchFamily="18" charset="0"/>
                            <a:cs typeface="Times New Roman" panose="02020603050405020304" pitchFamily="18" charset="0"/>
                          </a:rPr>
                          <m:t>𝑖</m:t>
                        </m:r>
                      </m:sub>
                    </m:sSub>
                    <m:d>
                      <m:dPr>
                        <m:ctrlPr>
                          <a:rPr lang="en" altLang="zh-CN" i="1" dirty="0">
                            <a:solidFill>
                              <a:srgbClr val="333333"/>
                            </a:solidFill>
                            <a:latin typeface="Cambria Math" panose="02040503050406030204" pitchFamily="18" charset="0"/>
                            <a:cs typeface="Times New Roman" panose="02020603050405020304" pitchFamily="18" charset="0"/>
                          </a:rPr>
                        </m:ctrlPr>
                      </m:dPr>
                      <m:e>
                        <m:r>
                          <a:rPr lang="en" altLang="zh-CN" i="1" dirty="0">
                            <a:solidFill>
                              <a:srgbClr val="333333"/>
                            </a:solidFill>
                            <a:latin typeface="Cambria Math" panose="02040503050406030204" pitchFamily="18" charset="0"/>
                            <a:cs typeface="Times New Roman" panose="02020603050405020304" pitchFamily="18" charset="0"/>
                          </a:rPr>
                          <m:t>𝑖</m:t>
                        </m:r>
                        <m:r>
                          <a:rPr lang="en" altLang="zh-CN" i="1" dirty="0">
                            <a:solidFill>
                              <a:srgbClr val="333333"/>
                            </a:solidFill>
                            <a:latin typeface="Cambria Math" panose="02040503050406030204" pitchFamily="18" charset="0"/>
                            <a:cs typeface="Times New Roman" panose="02020603050405020304" pitchFamily="18" charset="0"/>
                          </a:rPr>
                          <m:t> = </m:t>
                        </m:r>
                        <m:r>
                          <a:rPr lang="en" altLang="zh-CN" i="1" dirty="0">
                            <a:solidFill>
                              <a:srgbClr val="333333"/>
                            </a:solidFill>
                            <a:latin typeface="Cambria Math" panose="02040503050406030204" pitchFamily="18" charset="0"/>
                            <a:cs typeface="Times New Roman" panose="02020603050405020304" pitchFamily="18" charset="0"/>
                          </a:rPr>
                          <m:t>𝐴</m:t>
                        </m:r>
                        <m:r>
                          <a:rPr lang="en" altLang="zh-CN" i="1" dirty="0">
                            <a:solidFill>
                              <a:srgbClr val="333333"/>
                            </a:solidFill>
                            <a:latin typeface="Cambria Math" panose="02040503050406030204" pitchFamily="18" charset="0"/>
                            <a:cs typeface="Times New Roman" panose="02020603050405020304" pitchFamily="18" charset="0"/>
                          </a:rPr>
                          <m:t>, </m:t>
                        </m:r>
                        <m:r>
                          <a:rPr lang="en" altLang="zh-CN" i="1" dirty="0">
                            <a:solidFill>
                              <a:srgbClr val="333333"/>
                            </a:solidFill>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Utility obtained by two-sided users on social e-commerce platforms.</a:t>
                </a:r>
              </a:p>
              <a:p>
                <a:pPr algn="l">
                  <a:lnSpc>
                    <a:spcPct val="150000"/>
                  </a:lnSpc>
                  <a:buFont typeface="Arial" panose="020B0604020202020204" pitchFamily="34" charset="0"/>
                  <a:buChar char="•"/>
                </a:pPr>
                <a14:m>
                  <m:oMath xmlns:m="http://schemas.openxmlformats.org/officeDocument/2006/math">
                    <m:r>
                      <a:rPr lang="en" altLang="zh-CN" b="0" i="1" u="none" strike="noStrike"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𝜆</m:t>
                    </m:r>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Strength of cross-network externalities between two-sided users on the social e-commerce platform.</a:t>
                </a:r>
              </a:p>
              <a:p>
                <a:pPr>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𝑃</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𝑠𝑖</m:t>
                        </m:r>
                      </m:sub>
                    </m:s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m:t>
                    </m:r>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𝑃</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𝑏𝑖</m:t>
                        </m:r>
                      </m:sub>
                    </m:sSub>
                    <m:d>
                      <m:dPr>
                        <m:ctrlPr>
                          <a:rPr lang="en" altLang="zh-CN" i="1" dirty="0">
                            <a:solidFill>
                              <a:srgbClr val="333333"/>
                            </a:solidFill>
                            <a:latin typeface="Cambria Math" panose="02040503050406030204" pitchFamily="18" charset="0"/>
                            <a:cs typeface="Times New Roman" panose="02020603050405020304" pitchFamily="18" charset="0"/>
                          </a:rPr>
                        </m:ctrlPr>
                      </m:dPr>
                      <m:e>
                        <m:r>
                          <a:rPr lang="en" altLang="zh-CN" i="1" dirty="0">
                            <a:solidFill>
                              <a:srgbClr val="333333"/>
                            </a:solidFill>
                            <a:latin typeface="Cambria Math" panose="02040503050406030204" pitchFamily="18" charset="0"/>
                            <a:cs typeface="Times New Roman" panose="02020603050405020304" pitchFamily="18" charset="0"/>
                          </a:rPr>
                          <m:t>𝑖</m:t>
                        </m:r>
                        <m:r>
                          <a:rPr lang="en" altLang="zh-CN" i="1" dirty="0">
                            <a:solidFill>
                              <a:srgbClr val="333333"/>
                            </a:solidFill>
                            <a:latin typeface="Cambria Math" panose="02040503050406030204" pitchFamily="18" charset="0"/>
                            <a:cs typeface="Times New Roman" panose="02020603050405020304" pitchFamily="18" charset="0"/>
                          </a:rPr>
                          <m:t> = </m:t>
                        </m:r>
                        <m:r>
                          <a:rPr lang="en" altLang="zh-CN" i="1" dirty="0">
                            <a:solidFill>
                              <a:srgbClr val="333333"/>
                            </a:solidFill>
                            <a:latin typeface="Cambria Math" panose="02040503050406030204" pitchFamily="18" charset="0"/>
                            <a:cs typeface="Times New Roman" panose="02020603050405020304" pitchFamily="18" charset="0"/>
                          </a:rPr>
                          <m:t>𝐴</m:t>
                        </m:r>
                        <m:r>
                          <a:rPr lang="en" altLang="zh-CN" i="1" dirty="0">
                            <a:solidFill>
                              <a:srgbClr val="333333"/>
                            </a:solidFill>
                            <a:latin typeface="Cambria Math" panose="02040503050406030204" pitchFamily="18" charset="0"/>
                            <a:cs typeface="Times New Roman" panose="02020603050405020304" pitchFamily="18" charset="0"/>
                          </a:rPr>
                          <m:t>, </m:t>
                        </m:r>
                        <m:r>
                          <a:rPr lang="en" altLang="zh-CN" i="1" dirty="0">
                            <a:solidFill>
                              <a:srgbClr val="333333"/>
                            </a:solidFill>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Pricing of two-sided users by social e-commerce platform i.</a:t>
                </a:r>
              </a:p>
              <a:p>
                <a:pPr algn="l">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𝑒</m:t>
                        </m:r>
                      </m:e>
                      <m: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sub>
                    </m:sSub>
                    <m:d>
                      <m:d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d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𝐴</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Marketing service level of platform products.</a:t>
                </a:r>
              </a:p>
              <a:p>
                <a:pPr algn="l">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𝑡</m:t>
                        </m:r>
                      </m:e>
                      <m: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sub>
                    </m:sSub>
                    <m:d>
                      <m:d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d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𝐴</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Transfer costs of consumers and merchants to social e-commerce platforms A and B.</a:t>
                </a:r>
              </a:p>
            </p:txBody>
          </p:sp>
        </mc:Choice>
        <mc:Fallback xmlns="">
          <p:sp>
            <p:nvSpPr>
              <p:cNvPr id="79" name="矩形: 圆角 25">
                <a:extLst>
                  <a:ext uri="{FF2B5EF4-FFF2-40B4-BE49-F238E27FC236}">
                    <a16:creationId xmlns:a16="http://schemas.microsoft.com/office/drawing/2014/main" id="{9306E329-FBCF-5F4E-AC24-2D3DD40BB448}"/>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4"/>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16</a:t>
            </a:fld>
            <a:endParaRPr lang="zh-CN" altLang="en-US" dirty="0"/>
          </a:p>
        </p:txBody>
      </p:sp>
    </p:spTree>
    <p:extLst>
      <p:ext uri="{BB962C8B-B14F-4D97-AF65-F5344CB8AC3E}">
        <p14:creationId xmlns:p14="http://schemas.microsoft.com/office/powerpoint/2010/main" val="1031145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17</a:t>
            </a:fld>
            <a:endParaRPr lang="zh-CN" altLang="en-US" dirty="0"/>
          </a:p>
        </p:txBody>
      </p:sp>
      <mc:AlternateContent xmlns:mc="http://schemas.openxmlformats.org/markup-compatibility/2006" xmlns:a14="http://schemas.microsoft.com/office/drawing/2010/main">
        <mc:Choice Requires="a14">
          <p:sp>
            <p:nvSpPr>
              <p:cNvPr id="8" name="矩形: 圆角 25">
                <a:extLst>
                  <a:ext uri="{FF2B5EF4-FFF2-40B4-BE49-F238E27FC236}">
                    <a16:creationId xmlns:a16="http://schemas.microsoft.com/office/drawing/2014/main" id="{92EADE8B-C5F6-4A4F-A950-67CAEF78B8AA}"/>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dirty="0">
                    <a:solidFill>
                      <a:srgbClr val="D6000A"/>
                    </a:solidFill>
                    <a:latin typeface="荆南波波黑" panose="02000800000000000000" pitchFamily="2" charset="-122"/>
                    <a:ea typeface="荆南波波黑" panose="02000800000000000000" pitchFamily="2" charset="-122"/>
                  </a:rPr>
                  <a:t>Utility and Profit Function</a:t>
                </a:r>
              </a:p>
              <a:p>
                <a:r>
                  <a:rPr lang="en-US" altLang="zh-CN" sz="18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Consumer Utility Function</a:t>
                </a:r>
                <a:endParaRPr lang="zh-CN" altLang="zh-CN" sz="1800" b="1"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𝜆</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𝜉</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𝛽𝜃</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d>
                    </m:oMath>
                  </m:oMathPara>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𝜆</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from cross-network externalities between merchants and users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obtained from consumers' information production and sharing on social e-commerce platforms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𝛽𝜃</m:t>
                    </m:r>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Disutility from social costs incurred by the recipient's rejection of information</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Cost of membership fees paid by consumers to the platform</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Merchant Utility Function</a:t>
                </a:r>
                <a:endParaRPr lang="zh-CN" altLang="zh-CN" sz="1800" b="1"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ξ</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d>
                    </m:oMath>
                  </m:oMathPara>
                </a14:m>
                <a:endParaRPr lang="en-US"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from cross-network externalities between merchants and users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brought by consumers' information production and sharing to merchants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Disutility from marketing service fees paid by merchants to the platform</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8" name="矩形: 圆角 25">
                <a:extLst>
                  <a:ext uri="{FF2B5EF4-FFF2-40B4-BE49-F238E27FC236}">
                    <a16:creationId xmlns:a16="http://schemas.microsoft.com/office/drawing/2014/main" id="{92EADE8B-C5F6-4A4F-A950-67CAEF78B8AA}"/>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420112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18</a:t>
            </a:fld>
            <a:endParaRPr lang="zh-CN" altLang="en-US" dirty="0"/>
          </a:p>
        </p:txBody>
      </p:sp>
      <mc:AlternateContent xmlns:mc="http://schemas.openxmlformats.org/markup-compatibility/2006" xmlns:a14="http://schemas.microsoft.com/office/drawing/2010/main">
        <mc:Choice Requires="a14">
          <p:sp>
            <p:nvSpPr>
              <p:cNvPr id="9" name="矩形: 圆角 25">
                <a:extLst>
                  <a:ext uri="{FF2B5EF4-FFF2-40B4-BE49-F238E27FC236}">
                    <a16:creationId xmlns:a16="http://schemas.microsoft.com/office/drawing/2014/main" id="{7FB89357-C180-8043-98F1-74C53C0F96EE}"/>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dirty="0">
                    <a:solidFill>
                      <a:srgbClr val="D6000A"/>
                    </a:solidFill>
                    <a:latin typeface="荆南波波黑" panose="02000800000000000000" pitchFamily="2" charset="-122"/>
                    <a:ea typeface="荆南波波黑" panose="02000800000000000000" pitchFamily="2" charset="-122"/>
                  </a:rPr>
                  <a:t>Utility and Profit Function</a:t>
                </a:r>
              </a:p>
              <a:p>
                <a:r>
                  <a:rPr lang="en-US" altLang="zh-CN" sz="18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Profit Function of Social E-commerce Platform</a:t>
                </a:r>
                <a:endParaRPr lang="zh-CN" altLang="zh-CN" sz="1800" b="1"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π</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𝑏𝐴</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𝑠𝐴</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π</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𝑏𝐵</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𝑠𝐵</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Marketing service cost of the social e-commerce platform</a:t>
                </a: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 altLang="zh-CN" dirty="0">
                    <a:solidFill>
                      <a:srgbClr val="D6000A"/>
                    </a:solidFill>
                    <a:latin typeface="荆南波波黑" panose="02000800000000000000" pitchFamily="2" charset="-122"/>
                    <a:ea typeface="荆南波波黑" panose="02000800000000000000" pitchFamily="2" charset="-122"/>
                  </a:rPr>
                  <a:t>User Distribution and Distance Parameters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Consumers and merchants can only choose one platform (A or B)(</a:t>
                </a:r>
                <a:r>
                  <a:rPr lang="zh-CN"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单归属</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Distance between a consumer on [0,1] and platform A; </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Distance between a merchant on [0,1] and platform B</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𝑎𝑛𝑑</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Indifference points for consumers and merchants joining platforms A and B</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矩形: 圆角 25">
                <a:extLst>
                  <a:ext uri="{FF2B5EF4-FFF2-40B4-BE49-F238E27FC236}">
                    <a16:creationId xmlns:a16="http://schemas.microsoft.com/office/drawing/2014/main" id="{7FB89357-C180-8043-98F1-74C53C0F96EE}"/>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116249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19</a:t>
            </a:fld>
            <a:endParaRPr lang="zh-CN" altLang="en-US" dirty="0"/>
          </a:p>
        </p:txBody>
      </p:sp>
      <mc:AlternateContent xmlns:mc="http://schemas.openxmlformats.org/markup-compatibility/2006" xmlns:a14="http://schemas.microsoft.com/office/drawing/2010/main">
        <mc:Choice Requires="a14">
          <p:sp>
            <p:nvSpPr>
              <p:cNvPr id="8" name="矩形: 圆角 25">
                <a:extLst>
                  <a:ext uri="{FF2B5EF4-FFF2-40B4-BE49-F238E27FC236}">
                    <a16:creationId xmlns:a16="http://schemas.microsoft.com/office/drawing/2014/main" id="{64528977-B5FE-D841-99F3-C878B11025FE}"/>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 altLang="zh-CN" dirty="0">
                    <a:solidFill>
                      <a:srgbClr val="D6000A"/>
                    </a:solidFill>
                    <a:latin typeface="荆南波波黑" panose="02000800000000000000" pitchFamily="2" charset="-122"/>
                    <a:ea typeface="荆南波波黑" panose="02000800000000000000" pitchFamily="2" charset="-122"/>
                  </a:rPr>
                  <a:t>Utility Indifference Points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Utility of consumers and merchants at </a:t>
                </a:r>
                <a14:m>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𝑎𝑛𝑑</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respectively:</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βθ</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βθ</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Utility indifference points </a:t>
                </a:r>
                <a14:m>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𝑎𝑛𝑑</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for consumers and merchant users:</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e>
                          </m:d>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den>
                      </m:f>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e>
                          </m:d>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den>
                      </m:f>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Combined with n</a:t>
                </a:r>
                <a14:m>
                  <m:oMath xmlns:m="http://schemas.openxmlformats.org/officeDocument/2006/math">
                    <m:sPre>
                      <m:sPre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PrePr>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up/>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e>
                    </m:sPre>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We can obtain the equation of two-sided user scale on social e-commerce platform and two platform profit with respect to price.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𝑏𝑖</m:t>
                        </m:r>
                      </m:sub>
                    </m:sSub>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oMath>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8" name="矩形: 圆角 25">
                <a:extLst>
                  <a:ext uri="{FF2B5EF4-FFF2-40B4-BE49-F238E27FC236}">
                    <a16:creationId xmlns:a16="http://schemas.microsoft.com/office/drawing/2014/main" id="{64528977-B5FE-D841-99F3-C878B11025FE}"/>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54567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21" name="文本框 20"/>
          <p:cNvSpPr txBox="1"/>
          <p:nvPr/>
        </p:nvSpPr>
        <p:spPr>
          <a:xfrm>
            <a:off x="-8095" y="485056"/>
            <a:ext cx="12200095" cy="1446550"/>
          </a:xfrm>
          <a:prstGeom prst="rect">
            <a:avLst/>
          </a:prstGeom>
          <a:noFill/>
        </p:spPr>
        <p:txBody>
          <a:bodyPr wrap="square" rtlCol="0">
            <a:spAutoFit/>
          </a:bodyPr>
          <a:lstStyle/>
          <a:p>
            <a:pPr algn="ctr"/>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30232" y="-105590"/>
            <a:ext cx="1162933" cy="1015663"/>
          </a:xfrm>
          <a:prstGeom prst="rect">
            <a:avLst/>
          </a:prstGeom>
        </p:spPr>
      </p:pic>
      <p:pic>
        <p:nvPicPr>
          <p:cNvPr id="5" name="图片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07623" y="33587"/>
            <a:ext cx="6380921" cy="6380921"/>
          </a:xfrm>
          <a:prstGeom prst="rect">
            <a:avLst/>
          </a:prstGeom>
        </p:spPr>
      </p:pic>
      <p:sp>
        <p:nvSpPr>
          <p:cNvPr id="34" name="文本框 24">
            <a:extLst>
              <a:ext uri="{FF2B5EF4-FFF2-40B4-BE49-F238E27FC236}">
                <a16:creationId xmlns:a16="http://schemas.microsoft.com/office/drawing/2014/main" id="{3E9D3F28-0327-794C-B44B-F9A66BA1EF84}"/>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36" name="文本框 39">
            <a:extLst>
              <a:ext uri="{FF2B5EF4-FFF2-40B4-BE49-F238E27FC236}">
                <a16:creationId xmlns:a16="http://schemas.microsoft.com/office/drawing/2014/main" id="{7367FE94-0FB5-6B4A-ABB6-761AEF551102}"/>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grpSp>
        <p:nvGrpSpPr>
          <p:cNvPr id="2" name="Group 1">
            <a:extLst>
              <a:ext uri="{FF2B5EF4-FFF2-40B4-BE49-F238E27FC236}">
                <a16:creationId xmlns:a16="http://schemas.microsoft.com/office/drawing/2014/main" id="{B9F9A542-C1F6-DA4A-868F-044A6AB0E1E1}"/>
              </a:ext>
            </a:extLst>
          </p:cNvPr>
          <p:cNvGrpSpPr/>
          <p:nvPr/>
        </p:nvGrpSpPr>
        <p:grpSpPr>
          <a:xfrm>
            <a:off x="1083870" y="2019858"/>
            <a:ext cx="10016163" cy="3646096"/>
            <a:chOff x="1098737" y="1849561"/>
            <a:chExt cx="10416101" cy="3646096"/>
          </a:xfrm>
        </p:grpSpPr>
        <p:sp>
          <p:nvSpPr>
            <p:cNvPr id="9" name="文本框 8"/>
            <p:cNvSpPr txBox="1"/>
            <p:nvPr/>
          </p:nvSpPr>
          <p:spPr>
            <a:xfrm>
              <a:off x="1098737" y="1849561"/>
              <a:ext cx="2963011" cy="1477328"/>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O1</a:t>
              </a:r>
            </a:p>
            <a:p>
              <a:pPr algn="ctr"/>
              <a:r>
                <a:rPr lang="en-US" altLang="zh-CN" sz="3000" dirty="0">
                  <a:solidFill>
                    <a:schemeClr val="bg1"/>
                  </a:solidFill>
                  <a:latin typeface="优设标题黑" panose="00000500000000000000" pitchFamily="2" charset="-122"/>
                  <a:ea typeface="优设标题黑" panose="00000500000000000000" pitchFamily="2" charset="-122"/>
                </a:rPr>
                <a:t>Platform</a:t>
              </a:r>
            </a:p>
            <a:p>
              <a:pPr algn="ctr"/>
              <a:r>
                <a:rPr lang="en-US" altLang="zh-CN" sz="3000" dirty="0">
                  <a:solidFill>
                    <a:schemeClr val="bg1"/>
                  </a:solidFill>
                  <a:latin typeface="优设标题黑" panose="00000500000000000000" pitchFamily="2" charset="-122"/>
                  <a:ea typeface="优设标题黑" panose="00000500000000000000" pitchFamily="2" charset="-122"/>
                </a:rPr>
                <a:t>Introduction</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sp>
          <p:nvSpPr>
            <p:cNvPr id="41" name="文本框 8">
              <a:extLst>
                <a:ext uri="{FF2B5EF4-FFF2-40B4-BE49-F238E27FC236}">
                  <a16:creationId xmlns:a16="http://schemas.microsoft.com/office/drawing/2014/main" id="{C3FE2966-AD9E-064A-8F3B-422206452F39}"/>
                </a:ext>
              </a:extLst>
            </p:cNvPr>
            <p:cNvSpPr txBox="1"/>
            <p:nvPr/>
          </p:nvSpPr>
          <p:spPr>
            <a:xfrm>
              <a:off x="8551827" y="1931606"/>
              <a:ext cx="2963011" cy="1477328"/>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O2</a:t>
              </a:r>
            </a:p>
            <a:p>
              <a:pPr algn="ctr"/>
              <a:r>
                <a:rPr lang="en-US" altLang="zh-CN" sz="3000" dirty="0">
                  <a:solidFill>
                    <a:schemeClr val="bg1"/>
                  </a:solidFill>
                  <a:latin typeface="优设标题黑" panose="00000500000000000000" pitchFamily="2" charset="-122"/>
                  <a:ea typeface="优设标题黑" panose="00000500000000000000" pitchFamily="2" charset="-122"/>
                </a:rPr>
                <a:t>Theoretical Analysis</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sp>
          <p:nvSpPr>
            <p:cNvPr id="42" name="文本框 8">
              <a:extLst>
                <a:ext uri="{FF2B5EF4-FFF2-40B4-BE49-F238E27FC236}">
                  <a16:creationId xmlns:a16="http://schemas.microsoft.com/office/drawing/2014/main" id="{0A28B9C8-EC2B-E740-8428-9B37729DF9AA}"/>
                </a:ext>
              </a:extLst>
            </p:cNvPr>
            <p:cNvSpPr txBox="1"/>
            <p:nvPr/>
          </p:nvSpPr>
          <p:spPr>
            <a:xfrm>
              <a:off x="8551827" y="4479994"/>
              <a:ext cx="2963011" cy="1015663"/>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O4</a:t>
              </a:r>
            </a:p>
            <a:p>
              <a:pPr algn="ctr"/>
              <a:r>
                <a:rPr lang="en-US" altLang="zh-CN" sz="3000" dirty="0">
                  <a:solidFill>
                    <a:schemeClr val="bg1"/>
                  </a:solidFill>
                  <a:latin typeface="优设标题黑" panose="00000500000000000000" pitchFamily="2" charset="-122"/>
                  <a:ea typeface="优设标题黑" panose="00000500000000000000" pitchFamily="2" charset="-122"/>
                </a:rPr>
                <a:t>Conclusion</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sp>
          <p:nvSpPr>
            <p:cNvPr id="43" name="文本框 8">
              <a:extLst>
                <a:ext uri="{FF2B5EF4-FFF2-40B4-BE49-F238E27FC236}">
                  <a16:creationId xmlns:a16="http://schemas.microsoft.com/office/drawing/2014/main" id="{9B9ACEFE-1E77-9443-B5C2-A3C62C5F8F40}"/>
                </a:ext>
              </a:extLst>
            </p:cNvPr>
            <p:cNvSpPr txBox="1"/>
            <p:nvPr/>
          </p:nvSpPr>
          <p:spPr>
            <a:xfrm>
              <a:off x="1098737" y="4474042"/>
              <a:ext cx="2963011" cy="1015663"/>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O3</a:t>
              </a:r>
            </a:p>
            <a:p>
              <a:pPr algn="ctr"/>
              <a:r>
                <a:rPr lang="en-US" altLang="zh-CN" sz="3000" dirty="0">
                  <a:solidFill>
                    <a:schemeClr val="bg1"/>
                  </a:solidFill>
                  <a:latin typeface="优设标题黑" panose="00000500000000000000" pitchFamily="2" charset="-122"/>
                  <a:ea typeface="优设标题黑" panose="00000500000000000000" pitchFamily="2" charset="-122"/>
                </a:rPr>
                <a:t>Extension</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20</a:t>
            </a:fld>
            <a:endParaRPr lang="zh-CN" altLang="en-US" dirty="0"/>
          </a:p>
        </p:txBody>
      </p:sp>
      <mc:AlternateContent xmlns:mc="http://schemas.openxmlformats.org/markup-compatibility/2006" xmlns:a14="http://schemas.microsoft.com/office/drawing/2010/main">
        <mc:Choice Requires="a14">
          <p:sp>
            <p:nvSpPr>
              <p:cNvPr id="9" name="矩形: 圆角 25">
                <a:extLst>
                  <a:ext uri="{FF2B5EF4-FFF2-40B4-BE49-F238E27FC236}">
                    <a16:creationId xmlns:a16="http://schemas.microsoft.com/office/drawing/2014/main" id="{FBECFD92-430F-B949-B5F7-11527509E3D9}"/>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 altLang="zh-CN" dirty="0">
                    <a:solidFill>
                      <a:srgbClr val="D6000A"/>
                    </a:solidFill>
                    <a:latin typeface="荆南波波黑" panose="02000800000000000000" pitchFamily="2" charset="-122"/>
                    <a:ea typeface="荆南波波黑" panose="02000800000000000000" pitchFamily="2" charset="-122"/>
                  </a:rPr>
                  <a:t>Partial Derivatives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First-order partial derivatives with respect to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Setting the partial derivatives to zero yields the optimal pricing for consumer membership fees and merchant marketing service fees:</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Finally, the user scale and profits of social e-commerce platforms A and B can be obtained:</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矩形: 圆角 25">
                <a:extLst>
                  <a:ext uri="{FF2B5EF4-FFF2-40B4-BE49-F238E27FC236}">
                    <a16:creationId xmlns:a16="http://schemas.microsoft.com/office/drawing/2014/main" id="{FBECFD92-430F-B949-B5F7-11527509E3D9}"/>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3081243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21</a:t>
            </a:fld>
            <a:endParaRPr lang="zh-CN" altLang="en-US" dirty="0"/>
          </a:p>
        </p:txBody>
      </p:sp>
      <mc:AlternateContent xmlns:mc="http://schemas.openxmlformats.org/markup-compatibility/2006" xmlns:a14="http://schemas.microsoft.com/office/drawing/2010/main">
        <mc:Choice Requires="a14">
          <p:sp>
            <p:nvSpPr>
              <p:cNvPr id="8" name="矩形: 圆角 25">
                <a:extLst>
                  <a:ext uri="{FF2B5EF4-FFF2-40B4-BE49-F238E27FC236}">
                    <a16:creationId xmlns:a16="http://schemas.microsoft.com/office/drawing/2014/main" id="{11B14DB3-A4DF-1D40-8F34-9BB8964A0BD4}"/>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rgbClr val="D6000A"/>
                    </a:solidFill>
                    <a:latin typeface="荆南波波黑" panose="02000800000000000000" pitchFamily="2" charset="-122"/>
                    <a:ea typeface="荆南波波黑" panose="02000800000000000000" pitchFamily="2" charset="-122"/>
                  </a:rPr>
                  <a:t>Profit Difference Analysis</a:t>
                </a:r>
              </a:p>
              <a:p>
                <a:pPr/>
                <a14:m>
                  <m:oMathPara xmlns:m="http://schemas.openxmlformats.org/officeDocument/2006/math">
                    <m:oMathParaPr>
                      <m:jc m:val="centerGroup"/>
                    </m:oMathParaPr>
                    <m:oMath xmlns:m="http://schemas.openxmlformats.org/officeDocument/2006/math">
                      <m:r>
                        <m:rPr>
                          <m:sty m:val="p"/>
                        </m:rPr>
                        <a:rPr lang="zh-CN" altLang="zh-CN"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6</m:t>
                          </m:r>
                        </m:den>
                      </m:f>
                      <m:d>
                        <m:dPr>
                          <m:begChr m:val="["/>
                          <m:endChr m:val="]"/>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8</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6</m:t>
                          </m:r>
                        </m:den>
                      </m:f>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d>
                        <m:dPr>
                          <m:begChr m:val="["/>
                          <m:endChr m:val="]"/>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8</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e>
                      </m:d>
                    </m:oMath>
                  </m:oMathPara>
                </a14:m>
                <a:endParaRPr lang="en-US"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&lt;0</m:t>
                      </m:r>
                    </m:oMath>
                  </m:oMathPara>
                </a14:m>
                <a:endParaRPr lang="en-US"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r>
                        <a:rPr lang="en-US" altLang="zh-CN" i="1">
                          <a:solidFill>
                            <a:schemeClr val="tx1"/>
                          </a:solidFill>
                          <a:latin typeface="Cambria Math" panose="02040503050406030204" pitchFamily="18" charset="0"/>
                          <a:ea typeface="宋体" panose="02010600030101010101" pitchFamily="2" charset="-122"/>
                          <a:cs typeface="Cambria Math" panose="020405030504060302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r>
                        <a:rPr lang="zh-CN"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i="1">
                          <a:solidFill>
                            <a:schemeClr val="tx1"/>
                          </a:solidFill>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when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&lt;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profit difference of social e-commerce platforms increases with an increase in marketing service levels.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when </a:t>
                </a:r>
                <a14:m>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&lt;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profit difference decreases with further increases in marketing service levels.</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8" name="矩形: 圆角 25">
                <a:extLst>
                  <a:ext uri="{FF2B5EF4-FFF2-40B4-BE49-F238E27FC236}">
                    <a16:creationId xmlns:a16="http://schemas.microsoft.com/office/drawing/2014/main" id="{11B14DB3-A4DF-1D40-8F34-9BB8964A0BD4}"/>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3959685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22</a:t>
            </a:fld>
            <a:endParaRPr lang="zh-CN" altLang="en-US" dirty="0"/>
          </a:p>
        </p:txBody>
      </p:sp>
      <mc:AlternateContent xmlns:mc="http://schemas.openxmlformats.org/markup-compatibility/2006" xmlns:a14="http://schemas.microsoft.com/office/drawing/2010/main">
        <mc:Choice Requires="a14">
          <p:sp>
            <p:nvSpPr>
              <p:cNvPr id="9" name="矩形: 圆角 25">
                <a:extLst>
                  <a:ext uri="{FF2B5EF4-FFF2-40B4-BE49-F238E27FC236}">
                    <a16:creationId xmlns:a16="http://schemas.microsoft.com/office/drawing/2014/main" id="{6FE6A234-7E66-8B45-AE73-8DEA305342F3}"/>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rgbClr val="D6000A"/>
                    </a:solidFill>
                    <a:latin typeface="荆南波波黑" panose="02000800000000000000" pitchFamily="2" charset="-122"/>
                    <a:ea typeface="荆南波波黑" panose="02000800000000000000" pitchFamily="2" charset="-122"/>
                  </a:rPr>
                  <a:t>Profit Difference Analysis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set </a:t>
                </a:r>
                <a14:m>
                  <m:oMath xmlns:m="http://schemas.openxmlformats.org/officeDocument/2006/math">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=0.4,</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=0.4</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plot the graph: </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 Social Interaction</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Promotional Activities </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Precision Marketing</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User Data Utilization, these strategies raise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Pinduoduo</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 marketing service level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keeping the difference from competitors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within an optimal range.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marL="285750" indent="-285750">
                  <a:buFontTx/>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below a critical value,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increases with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By maintaining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 this optimal range,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Pinduoduo</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maximizes its profit difference and outperforms competitors.</a:t>
                </a:r>
              </a:p>
              <a:p>
                <a:pPr marL="285750" indent="-285750">
                  <a:buFontTx/>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矩形: 圆角 25">
                <a:extLst>
                  <a:ext uri="{FF2B5EF4-FFF2-40B4-BE49-F238E27FC236}">
                    <a16:creationId xmlns:a16="http://schemas.microsoft.com/office/drawing/2014/main" id="{6FE6A234-7E66-8B45-AE73-8DEA305342F3}"/>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pic>
        <p:nvPicPr>
          <p:cNvPr id="10" name="图片 8">
            <a:extLst>
              <a:ext uri="{FF2B5EF4-FFF2-40B4-BE49-F238E27FC236}">
                <a16:creationId xmlns:a16="http://schemas.microsoft.com/office/drawing/2014/main" id="{57FFB97D-838E-884E-8C0D-5AEEA6C19D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7071" y="3190885"/>
            <a:ext cx="4897857" cy="3199779"/>
          </a:xfrm>
          <a:prstGeom prst="rect">
            <a:avLst/>
          </a:prstGeom>
        </p:spPr>
      </p:pic>
    </p:spTree>
    <p:extLst>
      <p:ext uri="{BB962C8B-B14F-4D97-AF65-F5344CB8AC3E}">
        <p14:creationId xmlns:p14="http://schemas.microsoft.com/office/powerpoint/2010/main" val="3498493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8" name="矩形 12"/>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47" name="文本框 4"/>
          <p:cNvSpPr txBox="1"/>
          <p:nvPr/>
        </p:nvSpPr>
        <p:spPr>
          <a:xfrm>
            <a:off x="530940" y="175642"/>
            <a:ext cx="9357680" cy="475615"/>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2.3.1</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US" altLang="zh-CN" sz="2500" dirty="0">
                <a:solidFill>
                  <a:schemeClr val="bg1"/>
                </a:solidFill>
                <a:latin typeface="荆南缘默体" panose="00020600040101010101" pitchFamily="18" charset="-128"/>
                <a:ea typeface="荆南缘默体" panose="00020600040101010101" pitchFamily="18" charset="-128"/>
              </a:rPr>
              <a:t>Mechanism of the online reputation system</a:t>
            </a:r>
          </a:p>
        </p:txBody>
      </p:sp>
      <p:pic>
        <p:nvPicPr>
          <p:cNvPr id="48" name="图形 4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49" name="Slide Number Placeholder 1"/>
          <p:cNvSpPr>
            <a:spLocks noGrp="1"/>
          </p:cNvSpPr>
          <p:nvPr>
            <p:ph type="sldNum" sz="quarter" idx="12"/>
          </p:nvPr>
        </p:nvSpPr>
        <p:spPr>
          <a:xfrm>
            <a:off x="11689773" y="6581001"/>
            <a:ext cx="502227" cy="276999"/>
          </a:xfrm>
        </p:spPr>
        <p:txBody>
          <a:bodyPr/>
          <a:lstStyle/>
          <a:p>
            <a:fld id="{3E3EE4D0-33AA-458A-9BFF-25458DAA7E46}" type="slidenum">
              <a:rPr lang="zh-CN" altLang="en-US" smtClean="0"/>
              <a:t>23</a:t>
            </a:fld>
            <a:endParaRPr lang="zh-CN" altLang="en-US" dirty="0"/>
          </a:p>
        </p:txBody>
      </p:sp>
      <p:sp>
        <p:nvSpPr>
          <p:cNvPr id="41" name="矩形 1"/>
          <p:cNvSpPr/>
          <p:nvPr/>
        </p:nvSpPr>
        <p:spPr>
          <a:xfrm>
            <a:off x="0" y="3722954"/>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5"/>
          <p:cNvSpPr/>
          <p:nvPr/>
        </p:nvSpPr>
        <p:spPr>
          <a:xfrm>
            <a:off x="803275" y="1156970"/>
            <a:ext cx="10584815" cy="5224145"/>
          </a:xfrm>
          <a:prstGeom prst="roundRect">
            <a:avLst>
              <a:gd name="adj" fmla="val 472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cs typeface="Times New Roman" panose="02020503050405090304" pitchFamily="18" charset="0"/>
            </a:endParaRPr>
          </a:p>
        </p:txBody>
      </p:sp>
      <p:sp>
        <p:nvSpPr>
          <p:cNvPr id="58" name="任意多边形: 形状 49"/>
          <p:cNvSpPr/>
          <p:nvPr/>
        </p:nvSpPr>
        <p:spPr>
          <a:xfrm>
            <a:off x="10172022" y="1161415"/>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503050405090304" pitchFamily="18" charset="0"/>
              <a:cs typeface="Times New Roman" panose="02020503050405090304" pitchFamily="18" charset="0"/>
            </a:endParaRPr>
          </a:p>
        </p:txBody>
      </p:sp>
      <p:sp>
        <p:nvSpPr>
          <p:cNvPr id="59" name="任意多边形: 形状 51"/>
          <p:cNvSpPr/>
          <p:nvPr/>
        </p:nvSpPr>
        <p:spPr>
          <a:xfrm>
            <a:off x="6597550" y="1144270"/>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503050405090304" pitchFamily="18" charset="0"/>
              <a:cs typeface="Times New Roman" panose="02020503050405090304" pitchFamily="18" charset="0"/>
            </a:endParaRPr>
          </a:p>
        </p:txBody>
      </p:sp>
      <p:sp>
        <p:nvSpPr>
          <p:cNvPr id="60" name="任意多边形: 形状 52"/>
          <p:cNvSpPr/>
          <p:nvPr/>
        </p:nvSpPr>
        <p:spPr>
          <a:xfrm>
            <a:off x="3025662" y="1152930"/>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503050405090304" pitchFamily="18" charset="0"/>
              <a:cs typeface="Times New Roman" panose="02020503050405090304" pitchFamily="18" charset="0"/>
            </a:endParaRPr>
          </a:p>
        </p:txBody>
      </p:sp>
      <p:sp>
        <p:nvSpPr>
          <p:cNvPr id="61" name="文本框 54"/>
          <p:cNvSpPr txBox="1"/>
          <p:nvPr/>
        </p:nvSpPr>
        <p:spPr>
          <a:xfrm>
            <a:off x="3005455" y="1153160"/>
            <a:ext cx="1217295" cy="398780"/>
          </a:xfrm>
          <a:prstGeom prst="rect">
            <a:avLst/>
          </a:prstGeom>
          <a:noFill/>
        </p:spPr>
        <p:txBody>
          <a:bodyPr wrap="square" rtlCol="0">
            <a:spAutoFit/>
          </a:bodyPr>
          <a:lstStyle/>
          <a:p>
            <a:pPr algn="ctr"/>
            <a:r>
              <a:rPr lang="en-US" altLang="zh-CN" sz="2000" dirty="0">
                <a:solidFill>
                  <a:schemeClr val="bg1"/>
                </a:solidFill>
                <a:latin typeface="Times New Roman" panose="02020503050405090304" pitchFamily="18" charset="0"/>
                <a:cs typeface="Times New Roman" panose="02020503050405090304" pitchFamily="18" charset="0"/>
              </a:rPr>
              <a:t>Buyer</a:t>
            </a:r>
          </a:p>
        </p:txBody>
      </p:sp>
      <p:sp>
        <p:nvSpPr>
          <p:cNvPr id="62" name="文本框 56"/>
          <p:cNvSpPr txBox="1"/>
          <p:nvPr/>
        </p:nvSpPr>
        <p:spPr>
          <a:xfrm>
            <a:off x="6597650" y="1140460"/>
            <a:ext cx="1216025" cy="410210"/>
          </a:xfrm>
          <a:prstGeom prst="rect">
            <a:avLst/>
          </a:prstGeom>
          <a:noFill/>
        </p:spPr>
        <p:txBody>
          <a:bodyPr wrap="square" rtlCol="0">
            <a:noAutofit/>
          </a:bodyPr>
          <a:lstStyle/>
          <a:p>
            <a:pPr algn="ctr"/>
            <a:r>
              <a:rPr lang="en-US" altLang="zh-CN" sz="2000" dirty="0">
                <a:solidFill>
                  <a:schemeClr val="bg1"/>
                </a:solidFill>
                <a:latin typeface="Times New Roman" panose="02020503050405090304" pitchFamily="18" charset="0"/>
                <a:cs typeface="Times New Roman" panose="02020503050405090304" pitchFamily="18" charset="0"/>
              </a:rPr>
              <a:t>Seller</a:t>
            </a:r>
          </a:p>
        </p:txBody>
      </p:sp>
      <p:sp>
        <p:nvSpPr>
          <p:cNvPr id="63" name="文本框 58"/>
          <p:cNvSpPr txBox="1"/>
          <p:nvPr/>
        </p:nvSpPr>
        <p:spPr>
          <a:xfrm>
            <a:off x="10172700" y="1142365"/>
            <a:ext cx="1288415" cy="425450"/>
          </a:xfrm>
          <a:prstGeom prst="rect">
            <a:avLst/>
          </a:prstGeom>
          <a:noFill/>
        </p:spPr>
        <p:txBody>
          <a:bodyPr wrap="square" rtlCol="0">
            <a:noAutofit/>
          </a:bodyPr>
          <a:lstStyle/>
          <a:p>
            <a:pPr algn="ctr"/>
            <a:r>
              <a:rPr lang="en-US" sz="2000" dirty="0">
                <a:solidFill>
                  <a:schemeClr val="bg1"/>
                </a:solidFill>
                <a:latin typeface="Times New Roman" panose="02020503050405090304" pitchFamily="18" charset="0"/>
                <a:ea typeface="荆南波波黑" panose="02000800000000000000" pitchFamily="2" charset="-122"/>
                <a:cs typeface="Times New Roman" panose="02020503050405090304" pitchFamily="18" charset="0"/>
                <a:sym typeface="+mn-ea"/>
              </a:rPr>
              <a:t>Platform</a:t>
            </a:r>
            <a:endParaRPr lang="en-US" altLang="en-US" sz="2000" dirty="0">
              <a:solidFill>
                <a:schemeClr val="bg1"/>
              </a:solidFill>
              <a:latin typeface="Times New Roman" panose="02020503050405090304" pitchFamily="18" charset="0"/>
              <a:ea typeface="荆南波波黑" panose="02000800000000000000" pitchFamily="2" charset="-122"/>
              <a:cs typeface="Times New Roman" panose="02020503050405090304" pitchFamily="18" charset="0"/>
              <a:sym typeface="+mn-ea"/>
            </a:endParaRPr>
          </a:p>
        </p:txBody>
      </p:sp>
      <p:sp>
        <p:nvSpPr>
          <p:cNvPr id="67" name="文本框 103"/>
          <p:cNvSpPr txBox="1"/>
          <p:nvPr/>
        </p:nvSpPr>
        <p:spPr>
          <a:xfrm>
            <a:off x="7900035" y="2501900"/>
            <a:ext cx="3574415" cy="370840"/>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Service</a:t>
            </a:r>
            <a:r>
              <a:rPr lang="en-US" altLang="zh-CN" sz="1200" dirty="0">
                <a:solidFill>
                  <a:srgbClr val="D6000A"/>
                </a:solidFill>
                <a:latin typeface="Times New Roman" panose="02020503050405090304" pitchFamily="18" charset="0"/>
                <a:ea typeface="思源黑体 CN Medium" panose="020B0600000000000000" pitchFamily="34" charset="-122"/>
                <a:cs typeface="Times New Roman" panose="02020503050405090304" pitchFamily="18" charset="0"/>
              </a:rPr>
              <a:t>(40%)</a:t>
            </a:r>
            <a:r>
              <a:rPr lang="en-US" altLang="zh-CN" sz="14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Praoduct</a:t>
            </a:r>
            <a:r>
              <a:rPr lang="en-US" altLang="zh-CN" sz="1200" dirty="0">
                <a:solidFill>
                  <a:srgbClr val="D6000A"/>
                </a:solidFill>
                <a:latin typeface="Times New Roman" panose="02020503050405090304" pitchFamily="18" charset="0"/>
                <a:ea typeface="思源黑体 CN Medium" panose="020B0600000000000000" pitchFamily="34" charset="-122"/>
                <a:cs typeface="Times New Roman" panose="02020503050405090304" pitchFamily="18" charset="0"/>
              </a:rPr>
              <a:t>(40%)</a:t>
            </a:r>
            <a:r>
              <a:rPr lang="en-US" altLang="zh-CN" sz="14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Logistics</a:t>
            </a:r>
            <a:r>
              <a:rPr lang="en-US" altLang="zh-CN" sz="1200" dirty="0">
                <a:solidFill>
                  <a:srgbClr val="D6000A"/>
                </a:solidFill>
                <a:latin typeface="Times New Roman" panose="02020503050405090304" pitchFamily="18" charset="0"/>
                <a:ea typeface="思源黑体 CN Medium" panose="020B0600000000000000" pitchFamily="34" charset="-122"/>
                <a:cs typeface="Times New Roman" panose="02020503050405090304" pitchFamily="18" charset="0"/>
              </a:rPr>
              <a:t>(20%)</a:t>
            </a:r>
          </a:p>
        </p:txBody>
      </p:sp>
      <p:sp>
        <p:nvSpPr>
          <p:cNvPr id="91" name="文本框 41"/>
          <p:cNvSpPr txBox="1"/>
          <p:nvPr/>
        </p:nvSpPr>
        <p:spPr>
          <a:xfrm>
            <a:off x="8351520" y="2161540"/>
            <a:ext cx="2202815" cy="400685"/>
          </a:xfrm>
          <a:prstGeom prst="rect">
            <a:avLst/>
          </a:prstGeom>
          <a:noFill/>
        </p:spPr>
        <p:txBody>
          <a:bodyPr wrap="square" rtlCol="0">
            <a:noAutofit/>
          </a:bodyPr>
          <a:lstStyle/>
          <a:p>
            <a:pPr algn="ctr">
              <a:lnSpc>
                <a:spcPct val="130000"/>
              </a:lnSpc>
            </a:pPr>
            <a:r>
              <a:rPr lang="en-US" altLang="zh-CN" sz="16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 DSR  index</a:t>
            </a:r>
          </a:p>
        </p:txBody>
      </p:sp>
      <p:sp>
        <p:nvSpPr>
          <p:cNvPr id="92" name="文本框 42"/>
          <p:cNvSpPr txBox="1"/>
          <p:nvPr/>
        </p:nvSpPr>
        <p:spPr>
          <a:xfrm>
            <a:off x="8058785" y="2872740"/>
            <a:ext cx="2780665" cy="370205"/>
          </a:xfrm>
          <a:prstGeom prst="rect">
            <a:avLst/>
          </a:prstGeom>
          <a:solidFill>
            <a:schemeClr val="bg1"/>
          </a:solidFill>
          <a:ln w="31750" cmpd="sng">
            <a:solidFill>
              <a:schemeClr val="accent1">
                <a:shade val="50000"/>
              </a:schemeClr>
            </a:solidFill>
            <a:prstDash val="sysDash"/>
          </a:ln>
        </p:spPr>
        <p:txBody>
          <a:bodyPr wrap="square" rtlCol="0">
            <a:noAutofit/>
          </a:bodyPr>
          <a:lstStyle/>
          <a:p>
            <a:pPr algn="ctr">
              <a:lnSpc>
                <a:spcPct val="130000"/>
              </a:lnSpc>
            </a:pPr>
            <a:r>
              <a:rPr lang="en-US" altLang="zh-CN" sz="14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Store will be degraded if DSR &lt; 4.5</a:t>
            </a:r>
          </a:p>
        </p:txBody>
      </p:sp>
      <p:sp>
        <p:nvSpPr>
          <p:cNvPr id="93" name="右大括号 44"/>
          <p:cNvSpPr/>
          <p:nvPr/>
        </p:nvSpPr>
        <p:spPr>
          <a:xfrm rot="16200000">
            <a:off x="9247505" y="1257300"/>
            <a:ext cx="320040" cy="2461895"/>
          </a:xfrm>
          <a:prstGeom prst="rightBrace">
            <a:avLst>
              <a:gd name="adj1" fmla="val 8333"/>
              <a:gd name="adj2" fmla="val 51418"/>
            </a:avLst>
          </a:prstGeom>
          <a:ln w="25400">
            <a:solidFill>
              <a:schemeClr val="accent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Times New Roman" panose="02020503050405090304" pitchFamily="18" charset="0"/>
              <a:cs typeface="Times New Roman" panose="02020503050405090304" pitchFamily="18" charset="0"/>
            </a:endParaRPr>
          </a:p>
        </p:txBody>
      </p:sp>
      <p:sp>
        <p:nvSpPr>
          <p:cNvPr id="97" name="星形: 五角 13"/>
          <p:cNvSpPr/>
          <p:nvPr/>
        </p:nvSpPr>
        <p:spPr>
          <a:xfrm rot="20645038">
            <a:off x="10613390" y="1848485"/>
            <a:ext cx="901700" cy="854710"/>
          </a:xfrm>
          <a:prstGeom prst="star5">
            <a:avLst/>
          </a:prstGeom>
          <a:solidFill>
            <a:srgbClr val="FFFF00"/>
          </a:solidFill>
          <a:ln>
            <a:solidFill>
              <a:schemeClr val="bg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Times New Roman" panose="02020503050405090304" pitchFamily="18" charset="0"/>
              <a:cs typeface="Times New Roman" panose="02020503050405090304" pitchFamily="18" charset="0"/>
            </a:endParaRPr>
          </a:p>
        </p:txBody>
      </p:sp>
      <p:sp>
        <p:nvSpPr>
          <p:cNvPr id="98" name="Text Placeholder 5"/>
          <p:cNvSpPr txBox="1"/>
          <p:nvPr/>
        </p:nvSpPr>
        <p:spPr>
          <a:xfrm rot="20527593">
            <a:off x="10246360" y="2159000"/>
            <a:ext cx="1415415" cy="301625"/>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1pPr>
            <a:lvl2pPr marL="325755" indent="-133985" algn="l" defTabSz="958215" rtl="0" eaLnBrk="1" latinLnBrk="0" hangingPunct="1">
              <a:lnSpc>
                <a:spcPct val="90000"/>
              </a:lnSpc>
              <a:spcBef>
                <a:spcPts val="945"/>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2pPr>
            <a:lvl3pPr marL="513080" indent="-188595" algn="l" defTabSz="958215" rtl="0" eaLnBrk="1" latinLnBrk="0" hangingPunct="1">
              <a:lnSpc>
                <a:spcPct val="90000"/>
              </a:lnSpc>
              <a:spcBef>
                <a:spcPts val="630"/>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3pPr>
            <a:lvl4pPr marL="663575" indent="-143510" algn="l" defTabSz="958215" rtl="0" eaLnBrk="1" latinLnBrk="0" hangingPunct="1">
              <a:lnSpc>
                <a:spcPct val="90000"/>
              </a:lnSpc>
              <a:spcBef>
                <a:spcPts val="210"/>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4pPr>
            <a:lvl5pPr marL="807085" indent="-143510" algn="l" defTabSz="958215" rtl="0" eaLnBrk="1" latinLnBrk="0" hangingPunct="1">
              <a:lnSpc>
                <a:spcPct val="90000"/>
              </a:lnSpc>
              <a:spcBef>
                <a:spcPts val="105"/>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5pPr>
            <a:lvl6pPr marL="2633980"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9pPr>
          </a:lstStyle>
          <a:p>
            <a:pPr marL="191770" lvl="1" indent="0" algn="ctr">
              <a:buNone/>
            </a:pPr>
            <a:r>
              <a:rPr lang="en-US" sz="1600" b="1" dirty="0">
                <a:solidFill>
                  <a:srgbClr val="D6000A"/>
                </a:solidFill>
                <a:latin typeface="Times New Roman" panose="02020503050405090304" pitchFamily="18" charset="0"/>
                <a:cs typeface="Times New Roman" panose="02020503050405090304" pitchFamily="18" charset="0"/>
              </a:rPr>
              <a:t>Signal</a:t>
            </a:r>
          </a:p>
        </p:txBody>
      </p:sp>
      <p:sp>
        <p:nvSpPr>
          <p:cNvPr id="11" name="Rectangle 61"/>
          <p:cNvSpPr/>
          <p:nvPr/>
        </p:nvSpPr>
        <p:spPr>
          <a:xfrm>
            <a:off x="2600960" y="2679700"/>
            <a:ext cx="163258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Evaluation</a:t>
            </a:r>
          </a:p>
        </p:txBody>
      </p:sp>
      <p:sp>
        <p:nvSpPr>
          <p:cNvPr id="13" name="Rectangle 61"/>
          <p:cNvSpPr/>
          <p:nvPr/>
        </p:nvSpPr>
        <p:spPr>
          <a:xfrm>
            <a:off x="958850" y="2309495"/>
            <a:ext cx="1289050" cy="370205"/>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Purchase</a:t>
            </a:r>
          </a:p>
        </p:txBody>
      </p:sp>
      <p:cxnSp>
        <p:nvCxnSpPr>
          <p:cNvPr id="17" name="Straight Arrow Connector 71"/>
          <p:cNvCxnSpPr>
            <a:endCxn id="16" idx="2"/>
          </p:cNvCxnSpPr>
          <p:nvPr/>
        </p:nvCxnSpPr>
        <p:spPr>
          <a:xfrm flipV="1">
            <a:off x="2267569" y="2095196"/>
            <a:ext cx="334010" cy="40386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71"/>
          <p:cNvCxnSpPr>
            <a:stCxn id="13" idx="3"/>
            <a:endCxn id="11" idx="1"/>
          </p:cNvCxnSpPr>
          <p:nvPr/>
        </p:nvCxnSpPr>
        <p:spPr>
          <a:xfrm>
            <a:off x="2247884" y="2494611"/>
            <a:ext cx="353060" cy="39624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71"/>
          <p:cNvCxnSpPr>
            <a:stCxn id="23" idx="3"/>
            <a:endCxn id="22" idx="1"/>
          </p:cNvCxnSpPr>
          <p:nvPr/>
        </p:nvCxnSpPr>
        <p:spPr>
          <a:xfrm flipV="1">
            <a:off x="5667994" y="2074876"/>
            <a:ext cx="274320" cy="952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Rectangle 61"/>
          <p:cNvSpPr/>
          <p:nvPr/>
        </p:nvSpPr>
        <p:spPr>
          <a:xfrm>
            <a:off x="5942330" y="1863725"/>
            <a:ext cx="163258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Ranking list</a:t>
            </a:r>
            <a:r>
              <a:rPr lang="zh-CN" altLang="en-US" b="1" dirty="0">
                <a:solidFill>
                  <a:schemeClr val="tx1"/>
                </a:solidFill>
                <a:latin typeface="Times New Roman" panose="02020503050405090304" pitchFamily="18" charset="0"/>
                <a:cs typeface="Times New Roman" panose="02020503050405090304" pitchFamily="18" charset="0"/>
              </a:rPr>
              <a:t>📝</a:t>
            </a:r>
          </a:p>
        </p:txBody>
      </p:sp>
      <p:sp>
        <p:nvSpPr>
          <p:cNvPr id="23" name="Rectangle 61"/>
          <p:cNvSpPr/>
          <p:nvPr/>
        </p:nvSpPr>
        <p:spPr>
          <a:xfrm>
            <a:off x="4624705" y="1873250"/>
            <a:ext cx="104330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80000"/>
              </a:lnSpc>
            </a:pPr>
            <a:r>
              <a:rPr lang="en-US" sz="1600" b="1" dirty="0">
                <a:solidFill>
                  <a:schemeClr val="tx1"/>
                </a:solidFill>
                <a:latin typeface="Times New Roman" panose="02020503050405090304" pitchFamily="18" charset="0"/>
                <a:cs typeface="Times New Roman" panose="02020503050405090304" pitchFamily="18" charset="0"/>
              </a:rPr>
              <a:t>Sales Volume</a:t>
            </a:r>
          </a:p>
        </p:txBody>
      </p:sp>
      <p:sp>
        <p:nvSpPr>
          <p:cNvPr id="25" name="文本框 24"/>
          <p:cNvSpPr txBox="1"/>
          <p:nvPr/>
        </p:nvSpPr>
        <p:spPr>
          <a:xfrm>
            <a:off x="4222750" y="1834515"/>
            <a:ext cx="453390" cy="476250"/>
          </a:xfrm>
          <a:prstGeom prst="rect">
            <a:avLst/>
          </a:prstGeom>
          <a:noFill/>
        </p:spPr>
        <p:txBody>
          <a:bodyPr wrap="square" rtlCol="0" anchor="ctr" anchorCtr="0">
            <a:noAutofit/>
          </a:bodyPr>
          <a:lstStyle/>
          <a:p>
            <a:pPr algn="ctr"/>
            <a:r>
              <a:rPr lang="en-US" altLang="zh-CN" sz="3200">
                <a:solidFill>
                  <a:srgbClr val="D20000"/>
                </a:solidFill>
              </a:rPr>
              <a:t>+</a:t>
            </a:r>
          </a:p>
        </p:txBody>
      </p:sp>
      <p:sp>
        <p:nvSpPr>
          <p:cNvPr id="26" name="Rectangle 61"/>
          <p:cNvSpPr/>
          <p:nvPr/>
        </p:nvSpPr>
        <p:spPr>
          <a:xfrm>
            <a:off x="2610485" y="1887855"/>
            <a:ext cx="163258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503050405090304" pitchFamily="18" charset="0"/>
                <a:cs typeface="Times New Roman" panose="02020503050405090304" pitchFamily="18" charset="0"/>
                <a:sym typeface="+mn-ea"/>
              </a:rPr>
              <a:t> 5</a:t>
            </a:r>
            <a:r>
              <a:rPr lang="zh-CN" altLang="en-US" b="1" dirty="0">
                <a:solidFill>
                  <a:schemeClr val="tx1"/>
                </a:solidFill>
                <a:latin typeface="Times New Roman" panose="02020503050405090304" pitchFamily="18" charset="0"/>
                <a:cs typeface="Times New Roman" panose="02020503050405090304" pitchFamily="18" charset="0"/>
                <a:sym typeface="+mn-ea"/>
              </a:rPr>
              <a:t>🌟</a:t>
            </a:r>
            <a:r>
              <a:rPr lang="en-US" altLang="zh-CN" b="1" dirty="0">
                <a:solidFill>
                  <a:schemeClr val="tx1"/>
                </a:solidFill>
                <a:latin typeface="Times New Roman" panose="02020503050405090304" pitchFamily="18" charset="0"/>
                <a:cs typeface="Times New Roman" panose="02020503050405090304" pitchFamily="18" charset="0"/>
                <a:sym typeface="+mn-ea"/>
              </a:rPr>
              <a:t> Rating</a:t>
            </a:r>
            <a:endParaRPr lang="en-US" b="1" dirty="0">
              <a:solidFill>
                <a:schemeClr val="tx1"/>
              </a:solidFill>
              <a:latin typeface="Times New Roman" panose="02020503050405090304" pitchFamily="18" charset="0"/>
              <a:cs typeface="Times New Roman" panose="02020503050405090304" pitchFamily="18" charset="0"/>
            </a:endParaRPr>
          </a:p>
        </p:txBody>
      </p:sp>
      <p:sp>
        <p:nvSpPr>
          <p:cNvPr id="27" name="Rectangle 61"/>
          <p:cNvSpPr/>
          <p:nvPr/>
        </p:nvSpPr>
        <p:spPr>
          <a:xfrm>
            <a:off x="4625340" y="2675255"/>
            <a:ext cx="110172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Review</a:t>
            </a:r>
          </a:p>
        </p:txBody>
      </p:sp>
      <p:sp>
        <p:nvSpPr>
          <p:cNvPr id="28" name="Rectangle 61"/>
          <p:cNvSpPr/>
          <p:nvPr/>
        </p:nvSpPr>
        <p:spPr>
          <a:xfrm>
            <a:off x="6473190" y="2684145"/>
            <a:ext cx="110172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Report</a:t>
            </a:r>
            <a:r>
              <a:rPr lang="zh-CN" altLang="en-US" b="1" dirty="0">
                <a:solidFill>
                  <a:schemeClr val="tx1"/>
                </a:solidFill>
                <a:latin typeface="Times New Roman" panose="02020503050405090304" pitchFamily="18" charset="0"/>
                <a:cs typeface="Times New Roman" panose="02020503050405090304" pitchFamily="18" charset="0"/>
              </a:rPr>
              <a:t>⚠️</a:t>
            </a:r>
          </a:p>
        </p:txBody>
      </p:sp>
      <p:cxnSp>
        <p:nvCxnSpPr>
          <p:cNvPr id="29" name="Straight Arrow Connector 71"/>
          <p:cNvCxnSpPr>
            <a:stCxn id="11" idx="3"/>
            <a:endCxn id="27" idx="1"/>
          </p:cNvCxnSpPr>
          <p:nvPr/>
        </p:nvCxnSpPr>
        <p:spPr>
          <a:xfrm flipV="1">
            <a:off x="4233529" y="2886406"/>
            <a:ext cx="391795" cy="444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71"/>
          <p:cNvCxnSpPr>
            <a:endCxn id="28" idx="1"/>
          </p:cNvCxnSpPr>
          <p:nvPr/>
        </p:nvCxnSpPr>
        <p:spPr>
          <a:xfrm>
            <a:off x="5727049" y="2891486"/>
            <a:ext cx="746125" cy="381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727065" y="2637155"/>
            <a:ext cx="746125" cy="721995"/>
          </a:xfrm>
          <a:prstGeom prst="rect">
            <a:avLst/>
          </a:prstGeom>
          <a:noFill/>
        </p:spPr>
        <p:txBody>
          <a:bodyPr wrap="square" rtlCol="0">
            <a:noAutofit/>
          </a:bodyPr>
          <a:lstStyle/>
          <a:p>
            <a:pPr algn="ctr"/>
            <a:r>
              <a:rPr lang="en-US" altLang="zh-CN" sz="1400" dirty="0">
                <a:solidFill>
                  <a:srgbClr val="D20000"/>
                </a:solidFill>
                <a:latin typeface="Times New Roman" panose="02020603050405020304" pitchFamily="18" charset="0"/>
                <a:cs typeface="Times New Roman" panose="02020603050405020304" pitchFamily="18" charset="0"/>
              </a:rPr>
              <a:t>If twisted</a:t>
            </a:r>
          </a:p>
        </p:txBody>
      </p:sp>
      <p:sp>
        <p:nvSpPr>
          <p:cNvPr id="34" name="Rectangle 61"/>
          <p:cNvSpPr/>
          <p:nvPr/>
        </p:nvSpPr>
        <p:spPr>
          <a:xfrm>
            <a:off x="8058150" y="1863725"/>
            <a:ext cx="2781300" cy="32004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sym typeface="+mn-ea"/>
              </a:rPr>
              <a:t>Low rating governance</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40" name="图片 39"/>
          <p:cNvPicPr>
            <a:picLocks noChangeAspect="1"/>
          </p:cNvPicPr>
          <p:nvPr/>
        </p:nvPicPr>
        <p:blipFill>
          <a:blip r:embed="rId6"/>
          <a:stretch>
            <a:fillRect/>
          </a:stretch>
        </p:blipFill>
        <p:spPr>
          <a:xfrm>
            <a:off x="803275" y="4085590"/>
            <a:ext cx="2003425" cy="1247140"/>
          </a:xfrm>
          <a:prstGeom prst="rect">
            <a:avLst/>
          </a:prstGeom>
        </p:spPr>
      </p:pic>
      <p:cxnSp>
        <p:nvCxnSpPr>
          <p:cNvPr id="37" name="直接连接符 30"/>
          <p:cNvCxnSpPr/>
          <p:nvPr/>
        </p:nvCxnSpPr>
        <p:spPr>
          <a:xfrm>
            <a:off x="803127" y="3683414"/>
            <a:ext cx="10666095" cy="0"/>
          </a:xfrm>
          <a:prstGeom prst="line">
            <a:avLst/>
          </a:prstGeom>
          <a:ln w="28575">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2392680" y="3723005"/>
            <a:ext cx="3334385" cy="2636520"/>
            <a:chOff x="4219" y="2686"/>
            <a:chExt cx="5251" cy="4152"/>
          </a:xfrm>
        </p:grpSpPr>
        <p:graphicFrame>
          <p:nvGraphicFramePr>
            <p:cNvPr id="122" name="图表 54" descr="7b0a202020202263686172745265734964223a202234353338343236220a7d0a"/>
            <p:cNvGraphicFramePr/>
            <p:nvPr/>
          </p:nvGraphicFramePr>
          <p:xfrm>
            <a:off x="4219" y="3067"/>
            <a:ext cx="5251" cy="3771"/>
          </p:xfrm>
          <a:graphic>
            <a:graphicData uri="http://schemas.openxmlformats.org/drawingml/2006/chart">
              <c:chart xmlns:c="http://schemas.openxmlformats.org/drawingml/2006/chart" xmlns:r="http://schemas.openxmlformats.org/officeDocument/2006/relationships" r:id="rId7"/>
            </a:graphicData>
          </a:graphic>
        </p:graphicFrame>
        <p:sp>
          <p:nvSpPr>
            <p:cNvPr id="123" name="文本框 55"/>
            <p:cNvSpPr txBox="1"/>
            <p:nvPr/>
          </p:nvSpPr>
          <p:spPr>
            <a:xfrm>
              <a:off x="4610" y="2686"/>
              <a:ext cx="4648" cy="627"/>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r>
                <a:rPr lang="en-US" altLang="zh-CN" dirty="0">
                  <a:solidFill>
                    <a:schemeClr val="tx1"/>
                  </a:solidFill>
                  <a:latin typeface="Times New Roman" panose="02020503050405090304" pitchFamily="18" charset="0"/>
                  <a:cs typeface="Times New Roman" panose="02020503050405090304" pitchFamily="18" charset="0"/>
                </a:rPr>
                <a:t>Head e-commerce complaint rate</a:t>
              </a:r>
            </a:p>
          </p:txBody>
        </p:sp>
      </p:grpSp>
      <p:sp>
        <p:nvSpPr>
          <p:cNvPr id="107" name="文本框 11"/>
          <p:cNvSpPr txBox="1"/>
          <p:nvPr/>
        </p:nvSpPr>
        <p:spPr>
          <a:xfrm>
            <a:off x="786765" y="5316220"/>
            <a:ext cx="2239010" cy="988060"/>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indent="0" algn="l">
              <a:buFont typeface="Arial" panose="020B0604020202090204" pitchFamily="34" charset="0"/>
              <a:buNone/>
            </a:pPr>
            <a:r>
              <a:rPr lang="en-US" altLang="zh-CN" dirty="0">
                <a:solidFill>
                  <a:schemeClr val="tx1"/>
                </a:solidFill>
                <a:latin typeface="Times New Roman" panose="02020503050405090304" pitchFamily="18" charset="0"/>
                <a:cs typeface="Times New Roman" panose="02020503050405090304" pitchFamily="18" charset="0"/>
              </a:rPr>
              <a:t>Complaint rate of Pinduoduo is the </a:t>
            </a:r>
            <a:r>
              <a:rPr lang="en-US" altLang="zh-CN" dirty="0">
                <a:solidFill>
                  <a:srgbClr val="C00000"/>
                </a:solidFill>
                <a:latin typeface="Times New Roman" panose="02020603050405020304" pitchFamily="18" charset="0"/>
                <a:cs typeface="Times New Roman" panose="02020603050405020304" pitchFamily="18" charset="0"/>
              </a:rPr>
              <a:t>highest</a:t>
            </a:r>
            <a:r>
              <a:rPr lang="en-US" altLang="zh-CN" dirty="0">
                <a:solidFill>
                  <a:schemeClr val="tx1"/>
                </a:solidFill>
                <a:latin typeface="Times New Roman" panose="02020503050405090304" pitchFamily="18" charset="0"/>
                <a:cs typeface="Times New Roman" panose="02020503050405090304" pitchFamily="18" charset="0"/>
              </a:rPr>
              <a:t>.</a:t>
            </a:r>
          </a:p>
        </p:txBody>
      </p:sp>
      <p:sp>
        <p:nvSpPr>
          <p:cNvPr id="36" name="文本框 35"/>
          <p:cNvSpPr txBox="1"/>
          <p:nvPr/>
        </p:nvSpPr>
        <p:spPr>
          <a:xfrm>
            <a:off x="803275" y="3683635"/>
            <a:ext cx="1101725" cy="410845"/>
          </a:xfrm>
          <a:prstGeom prst="rect">
            <a:avLst/>
          </a:prstGeom>
          <a:noFill/>
        </p:spPr>
        <p:txBody>
          <a:bodyPr wrap="square" rtlCol="0">
            <a:noAutofit/>
          </a:bodyPr>
          <a:lstStyle/>
          <a:p>
            <a:r>
              <a:rPr lang="en-US" altLang="zh-CN" sz="2400" dirty="0">
                <a:solidFill>
                  <a:srgbClr val="C00000"/>
                </a:solidFill>
                <a:latin typeface="Times New Roman" panose="02020603050405020304" pitchFamily="18" charset="0"/>
                <a:cs typeface="Times New Roman" panose="02020603050405020304" pitchFamily="18" charset="0"/>
              </a:rPr>
              <a:t>BUT！</a:t>
            </a:r>
          </a:p>
        </p:txBody>
      </p:sp>
      <p:cxnSp>
        <p:nvCxnSpPr>
          <p:cNvPr id="51" name="直接连接符 30"/>
          <p:cNvCxnSpPr/>
          <p:nvPr/>
        </p:nvCxnSpPr>
        <p:spPr>
          <a:xfrm>
            <a:off x="5446247" y="3807874"/>
            <a:ext cx="0" cy="2496185"/>
          </a:xfrm>
          <a:prstGeom prst="line">
            <a:avLst/>
          </a:prstGeom>
          <a:ln w="28575">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5495925" y="3723005"/>
            <a:ext cx="1101725" cy="410845"/>
          </a:xfrm>
          <a:prstGeom prst="rect">
            <a:avLst/>
          </a:prstGeom>
          <a:noFill/>
        </p:spPr>
        <p:txBody>
          <a:bodyPr wrap="square" rtlCol="0">
            <a:noAutofit/>
          </a:bodyPr>
          <a:lstStyle/>
          <a:p>
            <a:r>
              <a:rPr lang="en-US" altLang="zh-CN" sz="2400" dirty="0">
                <a:solidFill>
                  <a:srgbClr val="C00000"/>
                </a:solidFill>
                <a:latin typeface="Times New Roman" panose="02020603050405020304" pitchFamily="18" charset="0"/>
                <a:cs typeface="Times New Roman" panose="02020603050405020304" pitchFamily="18" charset="0"/>
              </a:rPr>
              <a:t>WHY?</a:t>
            </a:r>
          </a:p>
        </p:txBody>
      </p:sp>
      <p:sp>
        <p:nvSpPr>
          <p:cNvPr id="102" name="文本框 101"/>
          <p:cNvSpPr txBox="1"/>
          <p:nvPr/>
        </p:nvSpPr>
        <p:spPr>
          <a:xfrm>
            <a:off x="7472045" y="4133850"/>
            <a:ext cx="3540760" cy="2030095"/>
          </a:xfrm>
          <a:prstGeom prst="rect">
            <a:avLst/>
          </a:prstGeom>
          <a:noFill/>
        </p:spPr>
        <p:txBody>
          <a:bodyPr wrap="square" rtlCol="0">
            <a:spAutoFit/>
          </a:bodyPr>
          <a:lstStyle/>
          <a:p>
            <a:pPr marL="285750" indent="-28575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Price war: </a:t>
            </a:r>
            <a:r>
              <a:rPr lang="en-US" altLang="zh-CN" dirty="0">
                <a:latin typeface="Times New Roman" panose="02020503050405090304" pitchFamily="18" charset="0"/>
                <a:cs typeface="Times New Roman" panose="02020503050405090304" pitchFamily="18" charset="0"/>
              </a:rPr>
              <a:t>Low-price strategy</a:t>
            </a:r>
            <a:r>
              <a:rPr lang="en-US" altLang="zh-CN" dirty="0">
                <a:latin typeface="Times New Roman" panose="02020603050405020304" pitchFamily="18" charset="0"/>
                <a:cs typeface="Times New Roman" panose="02020603050405020304" pitchFamily="18" charset="0"/>
              </a:rPr>
              <a:t> attracts counterfeit goods.</a:t>
            </a:r>
          </a:p>
          <a:p>
            <a:pPr marL="285750" indent="-28575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Platform squeezes merchants: High algorithm and advertising costs.</a:t>
            </a:r>
          </a:p>
          <a:p>
            <a:pPr marL="285750" indent="-28575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Difficulty in regulation: Huge data &amp; dispersed merchants.</a:t>
            </a:r>
          </a:p>
        </p:txBody>
      </p:sp>
      <p:pic>
        <p:nvPicPr>
          <p:cNvPr id="106" name="图片 105" descr="survive-price-war"/>
          <p:cNvPicPr>
            <a:picLocks noChangeAspect="1"/>
          </p:cNvPicPr>
          <p:nvPr/>
        </p:nvPicPr>
        <p:blipFill>
          <a:blip r:embed="rId8"/>
          <a:srcRect l="9479" r="26760"/>
          <a:stretch>
            <a:fillRect/>
          </a:stretch>
        </p:blipFill>
        <p:spPr>
          <a:xfrm>
            <a:off x="5668010" y="4154170"/>
            <a:ext cx="2003425" cy="2009775"/>
          </a:xfrm>
          <a:prstGeom prst="rect">
            <a:avLst/>
          </a:prstGeom>
          <a:effectLst>
            <a:outerShdw blurRad="50800" dist="38100" dir="2700000" algn="tl" rotWithShape="0">
              <a:prstClr val="black">
                <a:alpha val="40000"/>
              </a:prstClr>
            </a:outerShdw>
          </a:effectLst>
        </p:spPr>
      </p:pic>
      <p:sp>
        <p:nvSpPr>
          <p:cNvPr id="108" name="文本框 107"/>
          <p:cNvSpPr txBox="1"/>
          <p:nvPr/>
        </p:nvSpPr>
        <p:spPr>
          <a:xfrm>
            <a:off x="803275" y="1161415"/>
            <a:ext cx="2763520" cy="410845"/>
          </a:xfrm>
          <a:prstGeom prst="rect">
            <a:avLst/>
          </a:prstGeom>
          <a:noFill/>
        </p:spPr>
        <p:txBody>
          <a:bodyPr wrap="square" rtlCol="0">
            <a:noAutofit/>
          </a:bodyPr>
          <a:lstStyle/>
          <a:p>
            <a:r>
              <a:rPr lang="en-US" altLang="zh-CN" sz="2400" dirty="0">
                <a:solidFill>
                  <a:srgbClr val="C00000"/>
                </a:solidFill>
                <a:latin typeface="Times New Roman" panose="02020603050405020304" pitchFamily="18" charset="0"/>
                <a:cs typeface="Times New Roman" panose="02020603050405020304" pitchFamily="18" charset="0"/>
              </a:rPr>
              <a:t>Mechanism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6"/>
          <p:cNvSpPr/>
          <p:nvPr/>
        </p:nvSpPr>
        <p:spPr>
          <a:xfrm>
            <a:off x="0" y="0"/>
            <a:ext cx="5707380" cy="6858635"/>
          </a:xfrm>
          <a:prstGeom prst="rect">
            <a:avLst/>
          </a:prstGeom>
          <a:solidFill>
            <a:srgbClr val="D600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25"/>
          <p:cNvSpPr/>
          <p:nvPr/>
        </p:nvSpPr>
        <p:spPr>
          <a:xfrm>
            <a:off x="365760" y="652780"/>
            <a:ext cx="11299190" cy="593725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GB" altLang="zh-CN" b="0" i="0" u="none" strike="noStrike" dirty="0">
              <a:solidFill>
                <a:srgbClr val="333333"/>
              </a:solidFill>
              <a:effectLst/>
              <a:latin typeface="Times New Roman" panose="02020503050405090304" pitchFamily="18" charset="0"/>
              <a:cs typeface="Times New Roman" panose="02020503050405090304" pitchFamily="18" charset="0"/>
            </a:endParaRPr>
          </a:p>
        </p:txBody>
      </p:sp>
      <p:pic>
        <p:nvPicPr>
          <p:cNvPr id="48" name="图形 4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7948" y="19662"/>
            <a:ext cx="904678" cy="790113"/>
          </a:xfrm>
          <a:prstGeom prst="rect">
            <a:avLst/>
          </a:prstGeom>
        </p:spPr>
      </p:pic>
      <p:grpSp>
        <p:nvGrpSpPr>
          <p:cNvPr id="102" name="组合 17"/>
          <p:cNvGrpSpPr/>
          <p:nvPr/>
        </p:nvGrpSpPr>
        <p:grpSpPr>
          <a:xfrm>
            <a:off x="365125" y="4598035"/>
            <a:ext cx="5327015" cy="1499235"/>
            <a:chOff x="552629" y="1449956"/>
            <a:chExt cx="4786531" cy="1499310"/>
          </a:xfrm>
        </p:grpSpPr>
        <p:sp>
          <p:nvSpPr>
            <p:cNvPr id="103" name="文本框 5"/>
            <p:cNvSpPr txBox="1"/>
            <p:nvPr/>
          </p:nvSpPr>
          <p:spPr>
            <a:xfrm>
              <a:off x="552629" y="1449956"/>
              <a:ext cx="4217670" cy="39880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endParaRPr lang="zh-CN" altLang="en-US" dirty="0">
                <a:solidFill>
                  <a:schemeClr val="bg1"/>
                </a:solidFill>
                <a:latin typeface="Times New Roman" panose="02020503050405090304" pitchFamily="18" charset="0"/>
                <a:cs typeface="Times New Roman" panose="02020503050405090304" pitchFamily="18" charset="0"/>
              </a:endParaRPr>
            </a:p>
          </p:txBody>
        </p:sp>
        <p:sp>
          <p:nvSpPr>
            <p:cNvPr id="104" name="文本框 6"/>
            <p:cNvSpPr txBox="1"/>
            <p:nvPr/>
          </p:nvSpPr>
          <p:spPr>
            <a:xfrm>
              <a:off x="2866300" y="1898288"/>
              <a:ext cx="2472860" cy="1050978"/>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indent="0">
                <a:buFont typeface="Arial" panose="020B0604020202090204" pitchFamily="34" charset="0"/>
                <a:buNone/>
              </a:pPr>
              <a:r>
                <a:rPr lang="en-US" altLang="zh-CN" dirty="0">
                  <a:solidFill>
                    <a:schemeClr val="tx1"/>
                  </a:solidFill>
                  <a:latin typeface="Times New Roman" panose="02020603050405020304" pitchFamily="18" charset="0"/>
                  <a:cs typeface="Times New Roman" panose="02020603050405020304" pitchFamily="18" charset="0"/>
                </a:rPr>
                <a:t>Moral hazard: </a:t>
              </a:r>
              <a:r>
                <a:rPr lang="en-US" altLang="zh-CN" dirty="0">
                  <a:solidFill>
                    <a:schemeClr val="tx1"/>
                  </a:solidFill>
                  <a:latin typeface="Times New Roman" panose="02020503050405090304" pitchFamily="18" charset="0"/>
                  <a:cs typeface="Times New Roman" panose="02020503050405090304" pitchFamily="18" charset="0"/>
                </a:rPr>
                <a:t>Buyer can buy products impulsively given the customer-oriented policy.</a:t>
              </a:r>
            </a:p>
          </p:txBody>
        </p:sp>
      </p:grpSp>
      <p:sp>
        <p:nvSpPr>
          <p:cNvPr id="109" name="文本框 13"/>
          <p:cNvSpPr txBox="1"/>
          <p:nvPr/>
        </p:nvSpPr>
        <p:spPr>
          <a:xfrm>
            <a:off x="5751195" y="4659630"/>
            <a:ext cx="5759450" cy="137096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85750">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Consumer filtering</a:t>
            </a:r>
            <a:r>
              <a:rPr lang="en-US" altLang="zh-CN" dirty="0">
                <a:solidFill>
                  <a:schemeClr val="tx1"/>
                </a:solidFill>
                <a:latin typeface="Times New Roman" panose="02020503050405090304" pitchFamily="18" charset="0"/>
                <a:cs typeface="Times New Roman" panose="02020503050405090304" pitchFamily="18" charset="0"/>
              </a:rPr>
              <a:t>: Eliminate low- quality consumers who engage in wool- harvesting(薅羊毛).</a:t>
            </a:r>
          </a:p>
          <a:p>
            <a:pPr marL="285750" indent="-285750">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Official policy</a:t>
            </a:r>
            <a:r>
              <a:rPr lang="en-US" altLang="zh-CN" dirty="0">
                <a:solidFill>
                  <a:schemeClr val="tx1"/>
                </a:solidFill>
                <a:latin typeface="Times New Roman" panose="02020503050405090304" pitchFamily="18" charset="0"/>
                <a:cs typeface="Times New Roman" panose="02020503050405090304" pitchFamily="18" charset="0"/>
              </a:rPr>
              <a:t>: State Administration for Market Regulation has urged platform to avoid squeezing merchants.</a:t>
            </a:r>
          </a:p>
        </p:txBody>
      </p:sp>
      <p:pic>
        <p:nvPicPr>
          <p:cNvPr id="115" name="图片 3"/>
          <p:cNvPicPr/>
          <p:nvPr/>
        </p:nvPicPr>
        <p:blipFill>
          <a:blip r:embed="rId5"/>
          <a:srcRect b="80009"/>
          <a:stretch>
            <a:fillRect/>
          </a:stretch>
        </p:blipFill>
        <p:spPr>
          <a:xfrm>
            <a:off x="5912485" y="6015355"/>
            <a:ext cx="3333115" cy="574675"/>
          </a:xfrm>
          <a:prstGeom prst="rect">
            <a:avLst/>
          </a:prstGeom>
          <a:effectLst>
            <a:outerShdw blurRad="50800" dist="38100" dir="2700000" algn="tl" rotWithShape="0">
              <a:prstClr val="black">
                <a:alpha val="40000"/>
              </a:prstClr>
            </a:outerShdw>
          </a:effectLst>
        </p:spPr>
      </p:pic>
      <p:grpSp>
        <p:nvGrpSpPr>
          <p:cNvPr id="5" name="组合 4"/>
          <p:cNvGrpSpPr/>
          <p:nvPr/>
        </p:nvGrpSpPr>
        <p:grpSpPr>
          <a:xfrm>
            <a:off x="5734685" y="1363345"/>
            <a:ext cx="6453505" cy="2710180"/>
            <a:chOff x="8874" y="5821"/>
            <a:chExt cx="10163" cy="4268"/>
          </a:xfrm>
        </p:grpSpPr>
        <p:sp>
          <p:nvSpPr>
            <p:cNvPr id="110" name="文本框 14"/>
            <p:cNvSpPr txBox="1"/>
            <p:nvPr/>
          </p:nvSpPr>
          <p:spPr>
            <a:xfrm>
              <a:off x="9675" y="5821"/>
              <a:ext cx="9362" cy="628"/>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endParaRPr lang="zh-CN" altLang="en-US" dirty="0">
                <a:latin typeface="Times New Roman" panose="02020503050405090304" pitchFamily="18" charset="0"/>
                <a:cs typeface="Times New Roman" panose="02020503050405090304" pitchFamily="18" charset="0"/>
              </a:endParaRPr>
            </a:p>
          </p:txBody>
        </p:sp>
        <p:sp>
          <p:nvSpPr>
            <p:cNvPr id="111" name="文本框 15"/>
            <p:cNvSpPr txBox="1"/>
            <p:nvPr/>
          </p:nvSpPr>
          <p:spPr>
            <a:xfrm>
              <a:off x="8874" y="6310"/>
              <a:ext cx="8951" cy="215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85750" algn="just">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Support</a:t>
              </a:r>
              <a:r>
                <a:rPr lang="en-US" altLang="zh-CN" dirty="0">
                  <a:solidFill>
                    <a:schemeClr val="tx1"/>
                  </a:solidFill>
                  <a:latin typeface="Times New Roman" panose="02020503050405090304" pitchFamily="18" charset="0"/>
                  <a:cs typeface="Times New Roman" panose="02020503050405090304" pitchFamily="18" charset="0"/>
                </a:rPr>
                <a:t> sub-brands of well-known brands, boost new industrial belt brands, and revitalize old domestic brands.</a:t>
              </a:r>
            </a:p>
            <a:p>
              <a:pPr marL="285750" indent="-285750" algn="just">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Billion Subsidy</a:t>
              </a:r>
              <a:r>
                <a:rPr lang="en-US" altLang="zh-CN" dirty="0">
                  <a:solidFill>
                    <a:schemeClr val="tx1"/>
                  </a:solidFill>
                  <a:latin typeface="Times New Roman" panose="02020503050405090304" pitchFamily="18" charset="0"/>
                  <a:cs typeface="Times New Roman" panose="02020503050405090304" pitchFamily="18" charset="0"/>
                </a:rPr>
                <a:t> focuses on digital 3C, offering the lowest prices and authentic reputation.</a:t>
              </a:r>
            </a:p>
          </p:txBody>
        </p:sp>
        <p:pic>
          <p:nvPicPr>
            <p:cNvPr id="119" name="图片 25"/>
            <p:cNvPicPr>
              <a:picLocks noChangeAspect="1"/>
            </p:cNvPicPr>
            <p:nvPr/>
          </p:nvPicPr>
          <p:blipFill>
            <a:blip r:embed="rId6"/>
            <a:stretch>
              <a:fillRect/>
            </a:stretch>
          </p:blipFill>
          <p:spPr>
            <a:xfrm>
              <a:off x="13177" y="8379"/>
              <a:ext cx="4333" cy="1692"/>
            </a:xfrm>
            <a:prstGeom prst="rect">
              <a:avLst/>
            </a:prstGeom>
            <a:effectLst>
              <a:outerShdw blurRad="50800" dist="38100" dir="2700000" algn="tl" rotWithShape="0">
                <a:prstClr val="black">
                  <a:alpha val="40000"/>
                </a:prstClr>
              </a:outerShdw>
            </a:effectLst>
          </p:spPr>
        </p:pic>
        <p:pic>
          <p:nvPicPr>
            <p:cNvPr id="120" name="图片 26"/>
            <p:cNvPicPr>
              <a:picLocks noChangeAspect="1"/>
            </p:cNvPicPr>
            <p:nvPr/>
          </p:nvPicPr>
          <p:blipFill>
            <a:blip r:embed="rId7"/>
            <a:srcRect t="25016"/>
            <a:stretch>
              <a:fillRect/>
            </a:stretch>
          </p:blipFill>
          <p:spPr>
            <a:xfrm>
              <a:off x="9009" y="8469"/>
              <a:ext cx="3346" cy="1620"/>
            </a:xfrm>
            <a:prstGeom prst="rect">
              <a:avLst/>
            </a:prstGeom>
            <a:effectLst>
              <a:outerShdw blurRad="50800" dist="38100" dir="2700000" algn="tl" rotWithShape="0">
                <a:prstClr val="black">
                  <a:alpha val="40000"/>
                </a:prstClr>
              </a:outerShdw>
            </a:effectLst>
          </p:spPr>
        </p:pic>
      </p:grpSp>
      <p:sp>
        <p:nvSpPr>
          <p:cNvPr id="121" name="圆角矩形 52"/>
          <p:cNvSpPr/>
          <p:nvPr/>
        </p:nvSpPr>
        <p:spPr>
          <a:xfrm>
            <a:off x="400685" y="4897120"/>
            <a:ext cx="2539365" cy="1409065"/>
          </a:xfrm>
          <a:prstGeom prst="roundRect">
            <a:avLst/>
          </a:prstGeom>
          <a:blipFill rotWithShape="1">
            <a:blip r:embed="rId8"/>
            <a:stretch>
              <a:fillRect/>
            </a:stretch>
          </a:bli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503050405090304" pitchFamily="18" charset="0"/>
              <a:cs typeface="Times New Roman" panose="02020503050405090304" pitchFamily="18" charset="0"/>
            </a:endParaRPr>
          </a:p>
        </p:txBody>
      </p:sp>
      <p:grpSp>
        <p:nvGrpSpPr>
          <p:cNvPr id="105" name="组合 19"/>
          <p:cNvGrpSpPr/>
          <p:nvPr/>
        </p:nvGrpSpPr>
        <p:grpSpPr>
          <a:xfrm>
            <a:off x="286385" y="1358265"/>
            <a:ext cx="4563745" cy="2804795"/>
            <a:chOff x="726687" y="4009055"/>
            <a:chExt cx="4563745" cy="2804567"/>
          </a:xfrm>
        </p:grpSpPr>
        <p:sp>
          <p:nvSpPr>
            <p:cNvPr id="106" name="文本框 9"/>
            <p:cNvSpPr txBox="1"/>
            <p:nvPr/>
          </p:nvSpPr>
          <p:spPr>
            <a:xfrm>
              <a:off x="726687" y="4009055"/>
              <a:ext cx="4563745" cy="398748"/>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endParaRPr lang="en-US" altLang="zh-CN" dirty="0">
                <a:solidFill>
                  <a:schemeClr val="bg1"/>
                </a:solidFill>
                <a:latin typeface="Times New Roman" panose="02020503050405090304" pitchFamily="18" charset="0"/>
                <a:cs typeface="Times New Roman" panose="02020503050405090304" pitchFamily="18" charset="0"/>
              </a:endParaRPr>
            </a:p>
          </p:txBody>
        </p:sp>
        <p:sp>
          <p:nvSpPr>
            <p:cNvPr id="107" name="文本框 11"/>
            <p:cNvSpPr txBox="1"/>
            <p:nvPr/>
          </p:nvSpPr>
          <p:spPr>
            <a:xfrm>
              <a:off x="879087" y="4537332"/>
              <a:ext cx="3442970" cy="2276290"/>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85750" algn="l">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Adverse selection: </a:t>
              </a:r>
              <a:r>
                <a:rPr lang="en-US" altLang="zh-CN" dirty="0">
                  <a:solidFill>
                    <a:schemeClr val="tx1"/>
                  </a:solidFill>
                  <a:latin typeface="Times New Roman" panose="02020503050405090304" pitchFamily="18" charset="0"/>
                  <a:cs typeface="Times New Roman" panose="02020503050405090304" pitchFamily="18" charset="0"/>
                </a:rPr>
                <a:t>Low-quality products squeeze out high-quality.</a:t>
              </a:r>
            </a:p>
            <a:p>
              <a:pPr marL="285750" indent="-285750" algn="l">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Rich fake range:</a:t>
              </a:r>
              <a:r>
                <a:rPr lang="en-US" altLang="zh-CN" dirty="0">
                  <a:solidFill>
                    <a:schemeClr val="tx1"/>
                  </a:solidFill>
                  <a:latin typeface="Times New Roman" panose="02020503050405090304" pitchFamily="18" charset="0"/>
                  <a:cs typeface="Times New Roman" panose="02020503050405090304" pitchFamily="18" charset="0"/>
                </a:rPr>
                <a:t> Fakes cover clothing, electronic appliances and many other categories.</a:t>
              </a:r>
            </a:p>
            <a:p>
              <a:pPr marL="285750" indent="-285750" algn="l">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Weak brand concept:</a:t>
              </a:r>
              <a:r>
                <a:rPr lang="en-US" altLang="zh-CN" dirty="0">
                  <a:solidFill>
                    <a:schemeClr val="tx1"/>
                  </a:solidFill>
                  <a:latin typeface="Times New Roman" panose="02020503050405090304" pitchFamily="18" charset="0"/>
                  <a:cs typeface="Times New Roman" panose="02020503050405090304" pitchFamily="18" charset="0"/>
                </a:rPr>
                <a:t> platform focuses more on goods.</a:t>
              </a:r>
            </a:p>
          </p:txBody>
        </p:sp>
      </p:grpSp>
      <p:sp>
        <p:nvSpPr>
          <p:cNvPr id="124" name="文本框 4"/>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2.3.2</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US" sz="2500" dirty="0">
                <a:solidFill>
                  <a:schemeClr val="bg1"/>
                </a:solidFill>
                <a:latin typeface="荆南缘默体" panose="00020600040101010101" pitchFamily="18" charset="-128"/>
                <a:ea typeface="荆南缘默体" panose="00020600040101010101" pitchFamily="18" charset="-128"/>
                <a:sym typeface="+mn-ea"/>
              </a:rPr>
              <a:t>Risk of online reputat</a:t>
            </a:r>
            <a:r>
              <a:rPr lang="en-US" sz="2500" dirty="0">
                <a:solidFill>
                  <a:srgbClr val="C00000"/>
                </a:solidFill>
                <a:latin typeface="荆南缘默体" panose="00020600040101010101" pitchFamily="18" charset="-128"/>
                <a:ea typeface="荆南缘默体" panose="00020600040101010101" pitchFamily="18" charset="-128"/>
                <a:sym typeface="+mn-ea"/>
              </a:rPr>
              <a:t>ion system</a:t>
            </a:r>
          </a:p>
        </p:txBody>
      </p:sp>
      <p:sp>
        <p:nvSpPr>
          <p:cNvPr id="230" name="Rounded Rectangle 229"/>
          <p:cNvSpPr/>
          <p:nvPr/>
        </p:nvSpPr>
        <p:spPr>
          <a:xfrm>
            <a:off x="1285875" y="774065"/>
            <a:ext cx="2852420" cy="477520"/>
          </a:xfrm>
          <a:prstGeom prst="roundRect">
            <a:avLst>
              <a:gd name="adj" fmla="val 7230"/>
            </a:avLst>
          </a:prstGeom>
          <a:solidFill>
            <a:schemeClr val="bg1"/>
          </a:solidFill>
          <a:ln w="12700">
            <a:solidFill>
              <a:srgbClr val="FFF8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D20000"/>
                </a:solidFill>
                <a:latin typeface="Times New Roman" panose="02020503050405090304" pitchFamily="18" charset="0"/>
                <a:cs typeface="Times New Roman" panose="02020503050405090304" pitchFamily="18" charset="0"/>
                <a:sym typeface="+mn-ea"/>
              </a:rPr>
              <a:t>Problem</a:t>
            </a:r>
            <a:endParaRPr lang="en-US" altLang="zh-CN" sz="2400" b="1" dirty="0">
              <a:solidFill>
                <a:srgbClr val="D20000"/>
              </a:solidFill>
              <a:latin typeface="Times New Roman" panose="02020503050405090304" pitchFamily="18" charset="0"/>
              <a:cs typeface="Times New Roman" panose="02020503050405090304" pitchFamily="18" charset="0"/>
              <a:sym typeface="+mn-ea"/>
            </a:endParaRPr>
          </a:p>
        </p:txBody>
      </p:sp>
      <p:sp>
        <p:nvSpPr>
          <p:cNvPr id="3" name="Rounded Rectangle 229"/>
          <p:cNvSpPr/>
          <p:nvPr/>
        </p:nvSpPr>
        <p:spPr>
          <a:xfrm>
            <a:off x="7310120" y="780415"/>
            <a:ext cx="2539365" cy="477520"/>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Times New Roman" panose="02020503050405090304" pitchFamily="18" charset="0"/>
                <a:cs typeface="Times New Roman" panose="02020503050405090304" pitchFamily="18" charset="0"/>
                <a:sym typeface="+mn-ea"/>
              </a:rPr>
              <a:t>Solution</a:t>
            </a:r>
            <a:endParaRPr lang="en-US" sz="2400" b="1" dirty="0">
              <a:solidFill>
                <a:schemeClr val="bg1"/>
              </a:solidFill>
              <a:latin typeface="Times New Roman" panose="02020503050405090304" pitchFamily="18" charset="0"/>
              <a:cs typeface="Times New Roman" panose="02020503050405090304" pitchFamily="18" charset="0"/>
              <a:sym typeface="+mn-ea"/>
            </a:endParaRPr>
          </a:p>
        </p:txBody>
      </p:sp>
      <p:sp>
        <p:nvSpPr>
          <p:cNvPr id="54" name="Rounded Rectangle 53"/>
          <p:cNvSpPr/>
          <p:nvPr/>
        </p:nvSpPr>
        <p:spPr>
          <a:xfrm rot="5400000">
            <a:off x="2083435" y="-213360"/>
            <a:ext cx="381635" cy="364236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2000" dirty="0">
                <a:solidFill>
                  <a:srgbClr val="D20000"/>
                </a:solidFill>
                <a:latin typeface="Times New Roman" panose="02020503050405090304" pitchFamily="18" charset="0"/>
                <a:cs typeface="Times New Roman" panose="02020503050405090304" pitchFamily="18" charset="0"/>
                <a:sym typeface="+mn-ea"/>
              </a:rPr>
              <a:t>Seller: counterfeit  products</a:t>
            </a:r>
          </a:p>
        </p:txBody>
      </p:sp>
      <p:sp>
        <p:nvSpPr>
          <p:cNvPr id="6" name="Rounded Rectangle 53"/>
          <p:cNvSpPr/>
          <p:nvPr/>
        </p:nvSpPr>
        <p:spPr>
          <a:xfrm rot="5400000">
            <a:off x="2106295" y="2724150"/>
            <a:ext cx="365125" cy="364236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2000" dirty="0">
                <a:solidFill>
                  <a:srgbClr val="D20000"/>
                </a:solidFill>
                <a:latin typeface="Times New Roman" panose="02020503050405090304" pitchFamily="18" charset="0"/>
                <a:cs typeface="Times New Roman" panose="02020503050405090304" pitchFamily="18" charset="0"/>
                <a:sym typeface="+mn-ea"/>
              </a:rPr>
              <a:t>Buyer: "Refund only" policy </a:t>
            </a:r>
            <a:endParaRPr lang="en-US" altLang="zh-CN" sz="2000" b="1" dirty="0">
              <a:solidFill>
                <a:srgbClr val="D20000"/>
              </a:solidFill>
              <a:latin typeface="Times New Roman" panose="02020503050405090304" pitchFamily="18" charset="0"/>
              <a:ea typeface="阿里妈妈数黑体" pitchFamily="2" charset="-122"/>
              <a:cs typeface="Times New Roman" panose="02020503050405090304" pitchFamily="18" charset="0"/>
              <a:sym typeface="+mn-ea"/>
            </a:endParaRPr>
          </a:p>
        </p:txBody>
      </p:sp>
      <p:sp>
        <p:nvSpPr>
          <p:cNvPr id="7" name="Rounded Rectangle 53"/>
          <p:cNvSpPr/>
          <p:nvPr/>
        </p:nvSpPr>
        <p:spPr>
          <a:xfrm rot="5400000">
            <a:off x="8036560" y="-906145"/>
            <a:ext cx="365125" cy="493649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2000" dirty="0">
                <a:solidFill>
                  <a:srgbClr val="D20000"/>
                </a:solidFill>
                <a:latin typeface="Times New Roman" panose="02020503050405090304" pitchFamily="18" charset="0"/>
                <a:cs typeface="Times New Roman" panose="02020503050405090304" pitchFamily="18" charset="0"/>
                <a:sym typeface="+mn-ea"/>
              </a:rPr>
              <a:t>“New brand plan2.0” +  </a:t>
            </a:r>
            <a:r>
              <a:rPr lang="zh-CN" altLang="en-US" sz="2000" dirty="0">
                <a:solidFill>
                  <a:srgbClr val="D20000"/>
                </a:solidFill>
                <a:latin typeface="Times New Roman" panose="02020503050405090304" pitchFamily="18" charset="0"/>
                <a:cs typeface="Times New Roman" panose="02020503050405090304" pitchFamily="18" charset="0"/>
                <a:sym typeface="+mn-ea"/>
              </a:rPr>
              <a:t>“</a:t>
            </a:r>
            <a:r>
              <a:rPr lang="en-US" altLang="zh-CN" sz="2000" dirty="0">
                <a:solidFill>
                  <a:srgbClr val="D20000"/>
                </a:solidFill>
                <a:latin typeface="Times New Roman" panose="02020503050405090304" pitchFamily="18" charset="0"/>
                <a:cs typeface="Times New Roman" panose="02020503050405090304" pitchFamily="18" charset="0"/>
                <a:sym typeface="+mn-ea"/>
              </a:rPr>
              <a:t>Billion subsidy</a:t>
            </a:r>
            <a:r>
              <a:rPr lang="zh-CN" altLang="en-US" sz="2000" dirty="0">
                <a:solidFill>
                  <a:srgbClr val="D20000"/>
                </a:solidFill>
                <a:latin typeface="Times New Roman" panose="02020503050405090304" pitchFamily="18" charset="0"/>
                <a:cs typeface="Times New Roman" panose="02020503050405090304" pitchFamily="18" charset="0"/>
                <a:sym typeface="+mn-ea"/>
              </a:rPr>
              <a:t>”</a:t>
            </a:r>
            <a:endParaRPr lang="zh-CN" altLang="en-US" sz="2000" b="1" dirty="0">
              <a:solidFill>
                <a:srgbClr val="D20000"/>
              </a:solidFill>
              <a:latin typeface="Times New Roman" panose="02020503050405090304" pitchFamily="18" charset="0"/>
              <a:ea typeface="阿里妈妈数黑体" pitchFamily="2" charset="-122"/>
              <a:cs typeface="Times New Roman" panose="02020503050405090304" pitchFamily="18" charset="0"/>
              <a:sym typeface="+mn-ea"/>
            </a:endParaRPr>
          </a:p>
        </p:txBody>
      </p:sp>
      <p:sp>
        <p:nvSpPr>
          <p:cNvPr id="8" name="Rounded Rectangle 53"/>
          <p:cNvSpPr/>
          <p:nvPr/>
        </p:nvSpPr>
        <p:spPr>
          <a:xfrm rot="5400000">
            <a:off x="7218045" y="2905125"/>
            <a:ext cx="398145" cy="333248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2000" dirty="0">
                <a:solidFill>
                  <a:srgbClr val="D20000"/>
                </a:solidFill>
                <a:latin typeface="Times New Roman" panose="02020503050405090304" pitchFamily="18" charset="0"/>
                <a:cs typeface="Times New Roman" panose="02020503050405090304" pitchFamily="18" charset="0"/>
                <a:sym typeface="+mn-ea"/>
              </a:rPr>
              <a:t>“Selected user plan”</a:t>
            </a:r>
            <a:endParaRPr lang="en-US" altLang="zh-CN" sz="2000" b="1" dirty="0">
              <a:solidFill>
                <a:srgbClr val="D20000"/>
              </a:solidFill>
              <a:latin typeface="Times New Roman" panose="02020503050405090304" pitchFamily="18" charset="0"/>
              <a:ea typeface="阿里妈妈数黑体" pitchFamily="2" charset="-122"/>
              <a:cs typeface="Times New Roman" panose="02020503050405090304" pitchFamily="18" charset="0"/>
              <a:sym typeface="+mn-ea"/>
            </a:endParaRPr>
          </a:p>
        </p:txBody>
      </p:sp>
      <p:cxnSp>
        <p:nvCxnSpPr>
          <p:cNvPr id="9" name="直接连接符 30"/>
          <p:cNvCxnSpPr/>
          <p:nvPr/>
        </p:nvCxnSpPr>
        <p:spPr>
          <a:xfrm>
            <a:off x="5912337" y="4205384"/>
            <a:ext cx="5753100" cy="0"/>
          </a:xfrm>
          <a:prstGeom prst="line">
            <a:avLst/>
          </a:prstGeom>
          <a:ln w="28575">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30"/>
          <p:cNvCxnSpPr/>
          <p:nvPr/>
        </p:nvCxnSpPr>
        <p:spPr>
          <a:xfrm>
            <a:off x="159237" y="4193954"/>
            <a:ext cx="5753100" cy="0"/>
          </a:xfrm>
          <a:prstGeom prst="line">
            <a:avLst/>
          </a:prstGeom>
          <a:ln w="28575">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9"/>
          <a:stretch>
            <a:fillRect/>
          </a:stretch>
        </p:blipFill>
        <p:spPr>
          <a:xfrm>
            <a:off x="3731260" y="1946910"/>
            <a:ext cx="1960880" cy="2068195"/>
          </a:xfrm>
          <a:prstGeom prst="rect">
            <a:avLst/>
          </a:prstGeom>
          <a:effectLst>
            <a:outerShdw blurRad="50800" dist="38100" dir="2700000" algn="tl" rotWithShape="0">
              <a:prstClr val="black">
                <a:alpha val="40000"/>
              </a:prstClr>
            </a:outerShdw>
          </a:effectLst>
        </p:spPr>
      </p:pic>
      <p:pic>
        <p:nvPicPr>
          <p:cNvPr id="2" name="图片 1"/>
          <p:cNvPicPr>
            <a:picLocks noChangeAspect="1"/>
          </p:cNvPicPr>
          <p:nvPr/>
        </p:nvPicPr>
        <p:blipFill>
          <a:blip r:embed="rId10"/>
          <a:stretch>
            <a:fillRect/>
          </a:stretch>
        </p:blipFill>
        <p:spPr>
          <a:xfrm>
            <a:off x="9849485" y="5734050"/>
            <a:ext cx="1513840" cy="843915"/>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12"/>
          <p:cNvSpPr/>
          <p:nvPr/>
        </p:nvSpPr>
        <p:spPr>
          <a:xfrm>
            <a:off x="0" y="5031740"/>
            <a:ext cx="12192000" cy="186182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矩形: 圆角 46"/>
          <p:cNvSpPr/>
          <p:nvPr/>
        </p:nvSpPr>
        <p:spPr>
          <a:xfrm>
            <a:off x="249555" y="5023485"/>
            <a:ext cx="5562600" cy="154368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46"/>
          <p:cNvSpPr/>
          <p:nvPr/>
        </p:nvSpPr>
        <p:spPr>
          <a:xfrm>
            <a:off x="6346190" y="5019675"/>
            <a:ext cx="5736590" cy="158877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
          <p:cNvSpPr txBox="1"/>
          <p:nvPr/>
        </p:nvSpPr>
        <p:spPr>
          <a:xfrm>
            <a:off x="6346190" y="4940935"/>
            <a:ext cx="5931535" cy="1430020"/>
          </a:xfrm>
          <a:prstGeom prst="rect">
            <a:avLst/>
          </a:prstGeom>
          <a:noFill/>
        </p:spPr>
        <p:txBody>
          <a:bodyPr wrap="square" rtlCol="0">
            <a:noAutofit/>
          </a:bodyPr>
          <a:lstStyle/>
          <a:p>
            <a:pPr>
              <a:lnSpc>
                <a:spcPct val="130000"/>
              </a:lnSpc>
            </a:pPr>
            <a:r>
              <a:rPr lang="en-US" altLang="zh-CN" dirty="0">
                <a:solidFill>
                  <a:srgbClr val="D6000A"/>
                </a:solidFill>
                <a:latin typeface="荆南波波黑" panose="02000800000000000000" pitchFamily="2" charset="-122"/>
                <a:ea typeface="荆南波波黑" panose="02000800000000000000" pitchFamily="2" charset="-122"/>
              </a:rPr>
              <a:t>                            PDD</a:t>
            </a:r>
          </a:p>
          <a:p>
            <a:pPr>
              <a:lnSpc>
                <a:spcPct val="130000"/>
              </a:lnSpc>
            </a:pPr>
            <a:r>
              <a:rPr lang="en-US" altLang="zh-CN" sz="1600" dirty="0">
                <a:latin typeface="Times New Roman" panose="02020603050405020304" pitchFamily="18" charset="0"/>
                <a:cs typeface="Times New Roman" panose="02020603050405020304" pitchFamily="18" charset="0"/>
                <a:sym typeface="+mn-ea"/>
              </a:rPr>
              <a:t>1.Mechanism: </a:t>
            </a:r>
            <a:r>
              <a:rPr lang="en-US" altLang="zh-CN" sz="1600" dirty="0">
                <a:latin typeface="Times New Roman" panose="02020603050405020304" pitchFamily="18" charset="0"/>
                <a:cs typeface="Times New Roman" panose="02020603050405020304" pitchFamily="18" charset="0"/>
              </a:rPr>
              <a:t>A views X, B’s pintuan includes X+Y </a:t>
            </a:r>
            <a:r>
              <a:rPr lang="en-US"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Push Y to A with discount + peer pressure</a:t>
            </a:r>
          </a:p>
          <a:p>
            <a:pPr>
              <a:lnSpc>
                <a:spcPct val="130000"/>
              </a:lnSpc>
            </a:pPr>
            <a:r>
              <a:rPr lang="en-US" altLang="zh-CN" sz="1600" dirty="0">
                <a:latin typeface="Times New Roman" panose="02020603050405020304" pitchFamily="18" charset="0"/>
                <a:cs typeface="Times New Roman" panose="02020603050405020304" pitchFamily="18" charset="0"/>
              </a:rPr>
              <a:t>2.Collaborative Filtering(More </a:t>
            </a:r>
            <a:r>
              <a:rPr lang="en-US" altLang="zh-CN" sz="1600" b="1" dirty="0">
                <a:latin typeface="Times New Roman" panose="02020603050405020304" pitchFamily="18" charset="0"/>
                <a:cs typeface="Times New Roman" panose="02020603050405020304" pitchFamily="18" charset="0"/>
                <a:sym typeface="+mn-ea"/>
              </a:rPr>
              <a:t>Social influence weight</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D6000A"/>
                </a:solidFill>
                <a:latin typeface="荆南波波黑" panose="02000800000000000000" pitchFamily="2" charset="-122"/>
                <a:ea typeface="荆南波波黑" panose="02000800000000000000" pitchFamily="2" charset="-122"/>
              </a:rPr>
              <a:t>Better!</a:t>
            </a:r>
            <a:endParaRPr lang="en-US" altLang="zh-CN" sz="1600" b="1" dirty="0">
              <a:solidFill>
                <a:srgbClr val="9E0008"/>
              </a:solidFill>
              <a:latin typeface="Times New Roman" panose="02020603050405020304" pitchFamily="18" charset="0"/>
              <a:cs typeface="Times New Roman" panose="02020603050405020304" pitchFamily="18" charset="0"/>
            </a:endParaRPr>
          </a:p>
          <a:p>
            <a:pPr>
              <a:lnSpc>
                <a:spcPct val="130000"/>
              </a:lnSpc>
            </a:pPr>
            <a:r>
              <a:rPr lang="en-US" altLang="zh-CN" sz="1600" dirty="0">
                <a:latin typeface="Times New Roman" panose="02020603050405020304" pitchFamily="18" charset="0"/>
                <a:cs typeface="Times New Roman" panose="02020603050405020304" pitchFamily="18" charset="0"/>
              </a:rPr>
              <a:t>3.Data: Social weight +Penetration rate across different social strata</a:t>
            </a:r>
          </a:p>
        </p:txBody>
      </p:sp>
      <p:pic>
        <p:nvPicPr>
          <p:cNvPr id="43" name="图形 6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52313" y="5019966"/>
            <a:ext cx="430577" cy="430577"/>
          </a:xfrm>
          <a:prstGeom prst="rect">
            <a:avLst/>
          </a:prstGeom>
        </p:spPr>
      </p:pic>
      <p:sp>
        <p:nvSpPr>
          <p:cNvPr id="44" name="文本框 52"/>
          <p:cNvSpPr txBox="1"/>
          <p:nvPr/>
        </p:nvSpPr>
        <p:spPr>
          <a:xfrm>
            <a:off x="249555" y="4949190"/>
            <a:ext cx="5628640" cy="1363980"/>
          </a:xfrm>
          <a:prstGeom prst="rect">
            <a:avLst/>
          </a:prstGeom>
          <a:noFill/>
        </p:spPr>
        <p:txBody>
          <a:bodyPr wrap="square" rtlCol="0">
            <a:noAutofit/>
          </a:bodyPr>
          <a:lstStyle/>
          <a:p>
            <a:pPr>
              <a:lnSpc>
                <a:spcPct val="130000"/>
              </a:lnSpc>
            </a:pPr>
            <a:r>
              <a:rPr lang="en-US" altLang="zh-CN" dirty="0">
                <a:solidFill>
                  <a:srgbClr val="D6000A"/>
                </a:solidFill>
                <a:latin typeface="荆南波波黑" panose="02000800000000000000" pitchFamily="2" charset="-122"/>
                <a:ea typeface="荆南波波黑" panose="02000800000000000000" pitchFamily="2" charset="-122"/>
              </a:rPr>
              <a:t>                     Taobao</a:t>
            </a:r>
          </a:p>
          <a:p>
            <a:pPr>
              <a:lnSpc>
                <a:spcPct val="130000"/>
              </a:lnSpc>
            </a:pPr>
            <a:r>
              <a:rPr lang="en-US" altLang="zh-CN" sz="1600" dirty="0">
                <a:latin typeface="Times New Roman" panose="02020603050405020304" pitchFamily="18" charset="0"/>
                <a:cs typeface="Times New Roman" panose="02020603050405020304" pitchFamily="18" charset="0"/>
                <a:sym typeface="+mn-ea"/>
              </a:rPr>
              <a:t>1.Mechanism: A buy X, B buy X+Y, recommend Y to A </a:t>
            </a:r>
          </a:p>
          <a:p>
            <a:pPr>
              <a:lnSpc>
                <a:spcPct val="130000"/>
              </a:lnSpc>
            </a:pPr>
            <a:r>
              <a:rPr lang="en-US" altLang="zh-CN" sz="1600" dirty="0">
                <a:latin typeface="Times New Roman" panose="02020603050405020304" pitchFamily="18" charset="0"/>
                <a:cs typeface="Times New Roman" panose="02020603050405020304" pitchFamily="18" charset="0"/>
                <a:sym typeface="+mn-ea"/>
              </a:rPr>
              <a:t>2. Collaborative Filtering: only </a:t>
            </a:r>
            <a:r>
              <a:rPr lang="en-US" altLang="zh-CN" sz="1600" dirty="0">
                <a:latin typeface="Times New Roman" panose="02020603050405020304" pitchFamily="18" charset="0"/>
                <a:cs typeface="Times New Roman" panose="02020603050405020304" pitchFamily="18" charset="0"/>
              </a:rPr>
              <a:t>based on behavioral similarities</a:t>
            </a:r>
          </a:p>
          <a:p>
            <a:pPr>
              <a:lnSpc>
                <a:spcPct val="130000"/>
              </a:lnSpc>
            </a:pPr>
            <a:r>
              <a:rPr lang="en-US" altLang="zh-CN" sz="1600" dirty="0">
                <a:latin typeface="Times New Roman" panose="02020603050405020304" pitchFamily="18" charset="0"/>
                <a:cs typeface="Times New Roman" panose="02020603050405020304" pitchFamily="18" charset="0"/>
                <a:sym typeface="+mn-ea"/>
              </a:rPr>
              <a:t>3.Data: </a:t>
            </a:r>
            <a:r>
              <a:rPr lang="en-US" altLang="zh-CN" sz="1600" b="1" dirty="0">
                <a:latin typeface="Times New Roman" panose="02020603050405020304" pitchFamily="18" charset="0"/>
                <a:cs typeface="Times New Roman" panose="02020603050405020304" pitchFamily="18" charset="0"/>
              </a:rPr>
              <a:t>Inability to obtain real social relationships </a:t>
            </a:r>
          </a:p>
        </p:txBody>
      </p:sp>
      <p:pic>
        <p:nvPicPr>
          <p:cNvPr id="47" name="图形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0628" y="5023189"/>
            <a:ext cx="637818" cy="637818"/>
          </a:xfrm>
          <a:prstGeom prst="rect">
            <a:avLst/>
          </a:prstGeom>
        </p:spPr>
      </p:pic>
      <p:pic>
        <p:nvPicPr>
          <p:cNvPr id="49" name="图片 7"/>
          <p:cNvPicPr>
            <a:picLocks noChangeAspect="1"/>
          </p:cNvPicPr>
          <p:nvPr/>
        </p:nvPicPr>
        <p:blipFill>
          <a:blip r:embed="rId7"/>
          <a:stretch>
            <a:fillRect/>
          </a:stretch>
        </p:blipFill>
        <p:spPr>
          <a:xfrm>
            <a:off x="7784465" y="481330"/>
            <a:ext cx="3171190" cy="2831465"/>
          </a:xfrm>
          <a:prstGeom prst="rect">
            <a:avLst/>
          </a:prstGeom>
        </p:spPr>
      </p:pic>
      <p:pic>
        <p:nvPicPr>
          <p:cNvPr id="51" name="图片 14"/>
          <p:cNvPicPr>
            <a:picLocks noChangeAspect="1"/>
          </p:cNvPicPr>
          <p:nvPr/>
        </p:nvPicPr>
        <p:blipFill>
          <a:blip r:embed="rId8"/>
          <a:stretch>
            <a:fillRect/>
          </a:stretch>
        </p:blipFill>
        <p:spPr>
          <a:xfrm>
            <a:off x="7423785" y="3267710"/>
            <a:ext cx="4150995" cy="1677035"/>
          </a:xfrm>
          <a:prstGeom prst="rect">
            <a:avLst/>
          </a:prstGeom>
        </p:spPr>
      </p:pic>
      <p:pic>
        <p:nvPicPr>
          <p:cNvPr id="52" name="图片 15"/>
          <p:cNvPicPr>
            <a:picLocks noChangeAspect="1"/>
          </p:cNvPicPr>
          <p:nvPr/>
        </p:nvPicPr>
        <p:blipFill>
          <a:blip r:embed="rId9"/>
          <a:stretch>
            <a:fillRect/>
          </a:stretch>
        </p:blipFill>
        <p:spPr>
          <a:xfrm>
            <a:off x="931545" y="3517900"/>
            <a:ext cx="3063240" cy="1342390"/>
          </a:xfrm>
          <a:prstGeom prst="rect">
            <a:avLst/>
          </a:prstGeom>
        </p:spPr>
      </p:pic>
      <p:pic>
        <p:nvPicPr>
          <p:cNvPr id="55" name="图片 9"/>
          <p:cNvPicPr>
            <a:picLocks noChangeAspect="1"/>
          </p:cNvPicPr>
          <p:nvPr/>
        </p:nvPicPr>
        <p:blipFill>
          <a:blip r:embed="rId10"/>
          <a:stretch>
            <a:fillRect/>
          </a:stretch>
        </p:blipFill>
        <p:spPr>
          <a:xfrm>
            <a:off x="931545" y="405765"/>
            <a:ext cx="2971800" cy="3139440"/>
          </a:xfrm>
          <a:prstGeom prst="rect">
            <a:avLst/>
          </a:prstGeom>
        </p:spPr>
      </p:pic>
      <p:sp>
        <p:nvSpPr>
          <p:cNvPr id="59" name="文本框 155"/>
          <p:cNvSpPr txBox="1"/>
          <p:nvPr/>
        </p:nvSpPr>
        <p:spPr>
          <a:xfrm>
            <a:off x="3903345" y="1574165"/>
            <a:ext cx="4033520" cy="645160"/>
          </a:xfrm>
          <a:prstGeom prst="rect">
            <a:avLst/>
          </a:prstGeom>
          <a:noFill/>
        </p:spPr>
        <p:txBody>
          <a:bodyPr wrap="square" rtlCol="0" anchor="t">
            <a:spAutoFit/>
          </a:bodyPr>
          <a:lstStyle/>
          <a:p>
            <a:pPr algn="ctr"/>
            <a:r>
              <a:rPr lang="en-US" altLang="zh-CN" sz="1600"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Content-based Filtering</a:t>
            </a:r>
          </a:p>
          <a:p>
            <a:pPr algn="ctr"/>
            <a:r>
              <a:rPr lang="en-US" altLang="zh-CN" b="1" dirty="0">
                <a:latin typeface="Times New Roman" panose="02020603050405020304" pitchFamily="18" charset="0"/>
                <a:cs typeface="Times New Roman" panose="02020603050405020304" pitchFamily="18" charset="0"/>
                <a:sym typeface="+mn-ea"/>
              </a:rPr>
              <a:t>         +Collaborative Filtering</a:t>
            </a:r>
          </a:p>
        </p:txBody>
      </p:sp>
      <p:sp>
        <p:nvSpPr>
          <p:cNvPr id="3" name="Subtitle 2"/>
          <p:cNvSpPr>
            <a:spLocks noGrp="1"/>
          </p:cNvSpPr>
          <p:nvPr>
            <p:ph type="subTitle" idx="1"/>
          </p:nvPr>
        </p:nvSpPr>
        <p:spPr>
          <a:xfrm>
            <a:off x="596981" y="67759"/>
            <a:ext cx="9144000" cy="488181"/>
          </a:xfrm>
        </p:spPr>
        <p:txBody>
          <a:bodyPr/>
          <a:lstStyle/>
          <a:p>
            <a:r>
              <a:rPr lang="en-US" altLang="zh-CN" dirty="0">
                <a:latin typeface="荆南缘默体" panose="00020600040101010101" pitchFamily="18" charset="-128"/>
                <a:ea typeface="荆南缘默体" panose="00020600040101010101" pitchFamily="18" charset="-128"/>
              </a:rPr>
              <a:t>2.4.1</a:t>
            </a:r>
            <a:r>
              <a:rPr lang="zh-CN" altLang="en-US" dirty="0">
                <a:latin typeface="荆南缘默体" panose="00020600040101010101" pitchFamily="18" charset="-128"/>
                <a:ea typeface="荆南缘默体" panose="00020600040101010101" pitchFamily="18" charset="-128"/>
              </a:rPr>
              <a:t> </a:t>
            </a:r>
            <a:r>
              <a:rPr lang="en-US" altLang="zh-CN" dirty="0">
                <a:latin typeface="荆南缘默体" panose="00020600040101010101" pitchFamily="18" charset="-128"/>
                <a:ea typeface="荆南缘默体" panose="00020600040101010101" pitchFamily="18" charset="-128"/>
              </a:rPr>
              <a:t>Recommended System</a:t>
            </a:r>
            <a:endParaRPr lang="en-US" altLang="zh-CN" b="1" dirty="0">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58" name="Slide Number Placeholder 1"/>
          <p:cNvSpPr txBox="1"/>
          <p:nvPr/>
        </p:nvSpPr>
        <p:spPr>
          <a:xfrm>
            <a:off x="1178883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t>25</a:t>
            </a:fld>
            <a:endParaRPr lang="zh-CN" altLang="en-US" dirty="0"/>
          </a:p>
        </p:txBody>
      </p:sp>
      <p:sp>
        <p:nvSpPr>
          <p:cNvPr id="2" name="文本框 1"/>
          <p:cNvSpPr txBox="1"/>
          <p:nvPr/>
        </p:nvSpPr>
        <p:spPr>
          <a:xfrm>
            <a:off x="3994785" y="3540760"/>
            <a:ext cx="1131570"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Consumer</a:t>
            </a:r>
          </a:p>
        </p:txBody>
      </p:sp>
      <p:sp>
        <p:nvSpPr>
          <p:cNvPr id="5" name="文本框 4"/>
          <p:cNvSpPr txBox="1"/>
          <p:nvPr/>
        </p:nvSpPr>
        <p:spPr>
          <a:xfrm>
            <a:off x="4119880" y="4328160"/>
            <a:ext cx="1163955"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Product</a:t>
            </a:r>
          </a:p>
        </p:txBody>
      </p:sp>
      <p:sp>
        <p:nvSpPr>
          <p:cNvPr id="6" name="下箭头 5"/>
          <p:cNvSpPr/>
          <p:nvPr/>
        </p:nvSpPr>
        <p:spPr>
          <a:xfrm>
            <a:off x="4392930" y="3841115"/>
            <a:ext cx="164465" cy="514350"/>
          </a:xfrm>
          <a:prstGeom prst="down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6620510" y="4286250"/>
            <a:ext cx="1163955"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product</a:t>
            </a:r>
          </a:p>
        </p:txBody>
      </p:sp>
      <p:sp>
        <p:nvSpPr>
          <p:cNvPr id="9" name="上箭头 8"/>
          <p:cNvSpPr/>
          <p:nvPr/>
        </p:nvSpPr>
        <p:spPr>
          <a:xfrm>
            <a:off x="6924040" y="3877945"/>
            <a:ext cx="154305" cy="476885"/>
          </a:xfrm>
          <a:prstGeom prst="up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249555" y="6520815"/>
            <a:ext cx="11755755" cy="337185"/>
          </a:xfrm>
          <a:prstGeom prst="rect">
            <a:avLst/>
          </a:prstGeom>
          <a:noFill/>
        </p:spPr>
        <p:txBody>
          <a:bodyPr wrap="square" rtlCol="0">
            <a:spAutoFit/>
          </a:bodyPr>
          <a:lstStyle/>
          <a:p>
            <a:pPr algn="ctr"/>
            <a:r>
              <a:rPr lang="en-US" altLang="zh-CN" sz="1600" dirty="0">
                <a:solidFill>
                  <a:schemeClr val="bg1"/>
                </a:solidFill>
                <a:latin typeface="荆南波波黑" panose="02000800000000000000" pitchFamily="2" charset="-122"/>
                <a:ea typeface="荆南波波黑" panose="02000800000000000000" pitchFamily="2" charset="-122"/>
              </a:rPr>
              <a:t>PDD do better at cold start, data, and user group target...</a:t>
            </a:r>
          </a:p>
        </p:txBody>
      </p:sp>
      <p:sp>
        <p:nvSpPr>
          <p:cNvPr id="11" name="文本框 10"/>
          <p:cNvSpPr txBox="1"/>
          <p:nvPr/>
        </p:nvSpPr>
        <p:spPr>
          <a:xfrm>
            <a:off x="6455410" y="3503930"/>
            <a:ext cx="1131570"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Consumer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1"/>
          <p:cNvSpPr txBox="1"/>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t>26</a:t>
            </a:fld>
            <a:endParaRPr lang="zh-CN" altLang="en-US" dirty="0"/>
          </a:p>
        </p:txBody>
      </p:sp>
      <p:sp>
        <p:nvSpPr>
          <p:cNvPr id="3" name="Subtitle 2"/>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2.4.2</a:t>
            </a:r>
            <a:r>
              <a:rPr lang="zh-CN" altLang="en-US" dirty="0">
                <a:latin typeface="荆南缘默体" panose="00020600040101010101" pitchFamily="18" charset="-128"/>
                <a:ea typeface="荆南缘默体" panose="00020600040101010101" pitchFamily="18" charset="-128"/>
              </a:rPr>
              <a:t> </a:t>
            </a:r>
            <a:r>
              <a:rPr lang="en-US" altLang="zh-CN" dirty="0">
                <a:latin typeface="荆南缘默体" panose="00020600040101010101" pitchFamily="18" charset="-128"/>
                <a:ea typeface="荆南缘默体" panose="00020600040101010101" pitchFamily="18" charset="-128"/>
              </a:rPr>
              <a:t>Algorithm differences</a:t>
            </a:r>
          </a:p>
        </p:txBody>
      </p:sp>
      <p:sp>
        <p:nvSpPr>
          <p:cNvPr id="17" name="矩形: 圆角 46"/>
          <p:cNvSpPr/>
          <p:nvPr/>
        </p:nvSpPr>
        <p:spPr>
          <a:xfrm>
            <a:off x="700405" y="5072380"/>
            <a:ext cx="11142345" cy="159321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35"/>
          <p:cNvSpPr txBox="1"/>
          <p:nvPr/>
        </p:nvSpPr>
        <p:spPr>
          <a:xfrm>
            <a:off x="4614927" y="1359210"/>
            <a:ext cx="3528482" cy="523220"/>
          </a:xfrm>
          <a:prstGeom prst="rect">
            <a:avLst/>
          </a:prstGeom>
          <a:noFill/>
        </p:spPr>
        <p:txBody>
          <a:bodyPr wrap="square" rtlCol="0">
            <a:spAutoFit/>
          </a:bodyPr>
          <a:lstStyle/>
          <a:p>
            <a:r>
              <a:rPr lang="zh-CN" altLang="en-US" sz="2800" dirty="0">
                <a:solidFill>
                  <a:schemeClr val="bg1"/>
                </a:solidFill>
                <a:latin typeface="荆南缘默体" panose="00020600040101010101" pitchFamily="18" charset="-128"/>
                <a:ea typeface="荆南缘默体" panose="00020600040101010101" pitchFamily="18" charset="-128"/>
              </a:rPr>
              <a:t>零售电商发展阶段</a:t>
            </a:r>
          </a:p>
        </p:txBody>
      </p:sp>
      <p:sp>
        <p:nvSpPr>
          <p:cNvPr id="19" name="文本框 4"/>
          <p:cNvSpPr txBox="1"/>
          <p:nvPr/>
        </p:nvSpPr>
        <p:spPr>
          <a:xfrm>
            <a:off x="874395" y="5407660"/>
            <a:ext cx="10537825" cy="1645920"/>
          </a:xfrm>
          <a:prstGeom prst="rect">
            <a:avLst/>
          </a:prstGeom>
          <a:noFill/>
        </p:spPr>
        <p:txBody>
          <a:bodyPr wrap="square" rtlCol="0">
            <a:noAutofit/>
          </a:bodyPr>
          <a:lstStyle/>
          <a:p>
            <a:pPr>
              <a:lnSpc>
                <a:spcPct val="130000"/>
              </a:lnSpc>
            </a:pPr>
            <a:r>
              <a:rPr lang="en-US" altLang="zh-CN" sz="1600" dirty="0">
                <a:latin typeface="Times New Roman" panose="02020603050405020304" pitchFamily="18" charset="0"/>
                <a:cs typeface="Times New Roman" panose="02020603050405020304" pitchFamily="18" charset="0"/>
              </a:rPr>
              <a:t>1.</a:t>
            </a:r>
            <a:r>
              <a:rPr lang="en-US" altLang="zh-CN" sz="1600" dirty="0">
                <a:solidFill>
                  <a:srgbClr val="D6000A"/>
                </a:solidFill>
                <a:latin typeface="荆南波波黑" panose="02000800000000000000" pitchFamily="2" charset="-122"/>
                <a:ea typeface="荆南波波黑" panose="02000800000000000000" pitchFamily="2" charset="-122"/>
                <a:sym typeface="+mn-ea"/>
              </a:rPr>
              <a:t>Taobao: </a:t>
            </a:r>
            <a:r>
              <a:rPr lang="en-US" altLang="zh-CN" sz="1600" dirty="0">
                <a:latin typeface="Times New Roman" panose="02020603050405020304" pitchFamily="18" charset="0"/>
                <a:cs typeface="Times New Roman" panose="02020603050405020304" pitchFamily="18" charset="0"/>
              </a:rPr>
              <a:t>Platform </a:t>
            </a:r>
            <a:r>
              <a:rPr lang="en-US" altLang="zh-CN" sz="1600" b="1" dirty="0">
                <a:latin typeface="Times New Roman" panose="02020603050405020304" pitchFamily="18" charset="0"/>
                <a:cs typeface="Times New Roman" panose="02020603050405020304" pitchFamily="18" charset="0"/>
              </a:rPr>
              <a:t>centralization algorithm</a:t>
            </a:r>
            <a:r>
              <a:rPr lang="en-US" altLang="zh-CN" sz="1600" dirty="0">
                <a:latin typeface="Times New Roman" panose="02020603050405020304" pitchFamily="18" charset="0"/>
                <a:cs typeface="Times New Roman" panose="02020603050405020304" pitchFamily="18" charset="0"/>
              </a:rPr>
              <a:t>, focus on  </a:t>
            </a:r>
            <a:r>
              <a:rPr lang="en-US" altLang="zh-CN" sz="1600" b="1" dirty="0">
                <a:latin typeface="Times New Roman" panose="02020603050405020304" pitchFamily="18" charset="0"/>
                <a:cs typeface="Times New Roman" panose="02020603050405020304" pitchFamily="18" charset="0"/>
              </a:rPr>
              <a:t>products</a:t>
            </a:r>
            <a:r>
              <a:rPr lang="en-US" altLang="zh-CN" sz="1600" dirty="0">
                <a:latin typeface="Times New Roman" panose="02020603050405020304" pitchFamily="18" charset="0"/>
                <a:cs typeface="Times New Roman" panose="02020603050405020304" pitchFamily="18" charset="0"/>
              </a:rPr>
              <a:t> to Collect, calculate, and distribute data.</a:t>
            </a:r>
          </a:p>
          <a:p>
            <a:pPr>
              <a:lnSpc>
                <a:spcPct val="130000"/>
              </a:lnSpc>
            </a:pPr>
            <a:r>
              <a:rPr lang="en-US" altLang="zh-CN" sz="1600" dirty="0">
                <a:latin typeface="Times New Roman" panose="02020603050405020304" pitchFamily="18" charset="0"/>
                <a:cs typeface="Times New Roman" panose="02020603050405020304" pitchFamily="18" charset="0"/>
              </a:rPr>
              <a:t>2. </a:t>
            </a:r>
            <a:r>
              <a:rPr lang="en-US" altLang="zh-CN" sz="1600" dirty="0">
                <a:solidFill>
                  <a:srgbClr val="D6000A"/>
                </a:solidFill>
                <a:latin typeface="荆南波波黑" panose="02000800000000000000" pitchFamily="2" charset="-122"/>
                <a:ea typeface="荆南波波黑" panose="02000800000000000000" pitchFamily="2" charset="-122"/>
              </a:rPr>
              <a:t>PDD:</a:t>
            </a:r>
            <a:r>
              <a:rPr lang="en-US" altLang="zh-CN" sz="1600" b="1" dirty="0">
                <a:solidFill>
                  <a:srgbClr val="D6000A"/>
                </a:solidFill>
                <a:latin typeface="荆南波波黑" panose="02000800000000000000" pitchFamily="2" charset="-122"/>
                <a:ea typeface="荆南波波黑" panose="02000800000000000000" pitchFamily="2" charset="-122"/>
              </a:rPr>
              <a:t> </a:t>
            </a:r>
            <a:r>
              <a:rPr lang="en-US" altLang="zh-CN" sz="1600" b="1" dirty="0">
                <a:latin typeface="Times New Roman" panose="02020603050405020304" pitchFamily="18" charset="0"/>
                <a:cs typeface="Times New Roman" panose="02020603050405020304" pitchFamily="18" charset="0"/>
              </a:rPr>
              <a:t>people-oriented</a:t>
            </a:r>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sym typeface="+mn-ea"/>
              </a:rPr>
              <a:t>algorithm, use distributed AI </a:t>
            </a:r>
            <a:r>
              <a:rPr lang="en-US" altLang="zh-CN" sz="1600" dirty="0">
                <a:latin typeface="Times New Roman" panose="02020603050405020304" pitchFamily="18" charset="0"/>
                <a:cs typeface="Times New Roman" panose="02020603050405020304" pitchFamily="18" charset="0"/>
              </a:rPr>
              <a:t>can deeply</a:t>
            </a:r>
            <a:r>
              <a:rPr lang="en-US" altLang="zh-CN" sz="1600" b="1" dirty="0">
                <a:latin typeface="Times New Roman" panose="02020603050405020304" pitchFamily="18" charset="0"/>
                <a:cs typeface="Times New Roman" panose="02020603050405020304" pitchFamily="18" charset="0"/>
              </a:rPr>
              <a:t> understand users</a:t>
            </a:r>
            <a:r>
              <a:rPr lang="en-US" altLang="zh-CN" sz="1600" dirty="0">
                <a:latin typeface="Times New Roman" panose="02020603050405020304" pitchFamily="18" charset="0"/>
                <a:cs typeface="Times New Roman" panose="02020603050405020304" pitchFamily="18" charset="0"/>
              </a:rPr>
              <a:t> and enhance the algorithm by utilizing pintuan data and social relationships.</a:t>
            </a:r>
          </a:p>
          <a:p>
            <a:pPr>
              <a:lnSpc>
                <a:spcPct val="130000"/>
              </a:lnSpc>
            </a:pPr>
            <a:endParaRPr lang="en-US" altLang="zh-CN" sz="1600" b="1" dirty="0">
              <a:solidFill>
                <a:srgbClr val="9E0008"/>
              </a:solidFill>
              <a:latin typeface="Times New Roman" panose="02020603050405020304" pitchFamily="18" charset="0"/>
              <a:cs typeface="Times New Roman" panose="02020603050405020304" pitchFamily="18" charset="0"/>
            </a:endParaRPr>
          </a:p>
          <a:p>
            <a:pPr>
              <a:lnSpc>
                <a:spcPct val="130000"/>
              </a:lnSpc>
            </a:pPr>
            <a:endParaRPr lang="en-US" altLang="zh-CN" sz="1600" dirty="0">
              <a:latin typeface="Times New Roman" panose="02020603050405020304" pitchFamily="18" charset="0"/>
              <a:cs typeface="Times New Roman" panose="02020603050405020304" pitchFamily="18" charset="0"/>
            </a:endParaRPr>
          </a:p>
        </p:txBody>
      </p:sp>
      <p:sp>
        <p:nvSpPr>
          <p:cNvPr id="20" name="任意多边形: 形状 57"/>
          <p:cNvSpPr/>
          <p:nvPr/>
        </p:nvSpPr>
        <p:spPr>
          <a:xfrm>
            <a:off x="709930" y="6705600"/>
            <a:ext cx="11142345" cy="76200"/>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1" name="图形 6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12283" y="5518441"/>
            <a:ext cx="430577" cy="430577"/>
          </a:xfrm>
          <a:prstGeom prst="rect">
            <a:avLst/>
          </a:prstGeom>
        </p:spPr>
      </p:pic>
      <p:cxnSp>
        <p:nvCxnSpPr>
          <p:cNvPr id="22" name="直接连接符 24"/>
          <p:cNvCxnSpPr/>
          <p:nvPr/>
        </p:nvCxnSpPr>
        <p:spPr>
          <a:xfrm flipV="1">
            <a:off x="1075055" y="1564005"/>
            <a:ext cx="2807970" cy="2466975"/>
          </a:xfrm>
          <a:prstGeom prst="line">
            <a:avLst/>
          </a:prstGeom>
          <a:ln w="6350" cap="flat" cmpd="sng" algn="ctr">
            <a:solidFill>
              <a:schemeClr val="bg1"/>
            </a:solidFill>
            <a:prstDash val="dash"/>
            <a:miter lim="800000"/>
          </a:ln>
        </p:spPr>
        <p:style>
          <a:lnRef idx="0">
            <a:schemeClr val="accent1"/>
          </a:lnRef>
          <a:fillRef idx="0">
            <a:srgbClr val="FFFFFF"/>
          </a:fillRef>
          <a:effectRef idx="0">
            <a:srgbClr val="FFFFFF"/>
          </a:effectRef>
          <a:fontRef idx="minor">
            <a:schemeClr val="tx1"/>
          </a:fontRef>
        </p:style>
      </p:cxnSp>
      <p:pic>
        <p:nvPicPr>
          <p:cNvPr id="23" name="图片 48"/>
          <p:cNvPicPr>
            <a:picLocks noChangeAspect="1"/>
          </p:cNvPicPr>
          <p:nvPr/>
        </p:nvPicPr>
        <p:blipFill>
          <a:blip r:embed="rId4"/>
          <a:srcRect l="4970" t="5733" r="10607" b="5767"/>
          <a:stretch>
            <a:fillRect/>
          </a:stretch>
        </p:blipFill>
        <p:spPr>
          <a:xfrm>
            <a:off x="7035800" y="926465"/>
            <a:ext cx="3933825" cy="3536315"/>
          </a:xfrm>
          <a:prstGeom prst="rect">
            <a:avLst/>
          </a:prstGeom>
        </p:spPr>
      </p:pic>
      <p:sp>
        <p:nvSpPr>
          <p:cNvPr id="25" name="云形 3"/>
          <p:cNvSpPr/>
          <p:nvPr/>
        </p:nvSpPr>
        <p:spPr>
          <a:xfrm>
            <a:off x="8143875" y="1564005"/>
            <a:ext cx="1717040" cy="1322070"/>
          </a:xfrm>
          <a:prstGeom prst="cloud">
            <a:avLst/>
          </a:prstGeom>
          <a:solidFill>
            <a:schemeClr val="bg1"/>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文本框 9"/>
          <p:cNvSpPr txBox="1"/>
          <p:nvPr/>
        </p:nvSpPr>
        <p:spPr>
          <a:xfrm>
            <a:off x="8143875" y="2055495"/>
            <a:ext cx="1609090" cy="830580"/>
          </a:xfrm>
          <a:prstGeom prst="rect">
            <a:avLst/>
          </a:prstGeom>
          <a:noFill/>
        </p:spPr>
        <p:txBody>
          <a:bodyPr wrap="square" rtlCol="0">
            <a:noAutofit/>
          </a:bodyPr>
          <a:lstStyle/>
          <a:p>
            <a:pPr algn="ctr"/>
            <a:r>
              <a:rPr lang="en-US" altLang="zh-CN" sz="1600" b="1">
                <a:latin typeface="Times New Roman" panose="02020603050405020304" pitchFamily="18" charset="0"/>
                <a:cs typeface="Times New Roman" panose="02020603050405020304" pitchFamily="18" charset="0"/>
              </a:rPr>
              <a:t>Distributed AI</a:t>
            </a:r>
          </a:p>
        </p:txBody>
      </p:sp>
      <p:sp>
        <p:nvSpPr>
          <p:cNvPr id="27" name="文本框 10"/>
          <p:cNvSpPr txBox="1"/>
          <p:nvPr/>
        </p:nvSpPr>
        <p:spPr>
          <a:xfrm>
            <a:off x="5041900" y="1773555"/>
            <a:ext cx="210756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     Data input</a:t>
            </a:r>
          </a:p>
        </p:txBody>
      </p:sp>
      <p:sp>
        <p:nvSpPr>
          <p:cNvPr id="28" name="右箭头 13"/>
          <p:cNvSpPr/>
          <p:nvPr/>
        </p:nvSpPr>
        <p:spPr>
          <a:xfrm>
            <a:off x="4918710" y="2419985"/>
            <a:ext cx="2306955" cy="466090"/>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stretch>
            <a:fillRect/>
          </a:stretch>
        </p:blipFill>
        <p:spPr>
          <a:xfrm>
            <a:off x="47625" y="783590"/>
            <a:ext cx="4740910" cy="37255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79" name="文本框 76">
            <a:extLst>
              <a:ext uri="{FF2B5EF4-FFF2-40B4-BE49-F238E27FC236}">
                <a16:creationId xmlns:a16="http://schemas.microsoft.com/office/drawing/2014/main" id="{328252EB-D169-454B-B281-449C438A463A}"/>
              </a:ext>
            </a:extLst>
          </p:cNvPr>
          <p:cNvSpPr txBox="1"/>
          <p:nvPr/>
        </p:nvSpPr>
        <p:spPr>
          <a:xfrm>
            <a:off x="-225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80" name="文本框 74">
            <a:extLst>
              <a:ext uri="{FF2B5EF4-FFF2-40B4-BE49-F238E27FC236}">
                <a16:creationId xmlns:a16="http://schemas.microsoft.com/office/drawing/2014/main" id="{4117EFD9-70B5-7641-93D6-674B1B89C4F5}"/>
              </a:ext>
            </a:extLst>
          </p:cNvPr>
          <p:cNvSpPr txBox="1"/>
          <p:nvPr/>
        </p:nvSpPr>
        <p:spPr>
          <a:xfrm>
            <a:off x="-23416" y="1909837"/>
            <a:ext cx="6459986" cy="1631216"/>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03</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Extension</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342221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46"/>
          <p:cNvSpPr/>
          <p:nvPr/>
        </p:nvSpPr>
        <p:spPr>
          <a:xfrm>
            <a:off x="8145780" y="4898925"/>
            <a:ext cx="3920490" cy="182064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46"/>
          <p:cNvSpPr/>
          <p:nvPr/>
        </p:nvSpPr>
        <p:spPr>
          <a:xfrm>
            <a:off x="0" y="4950460"/>
            <a:ext cx="4015105" cy="177038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p:cNvSpPr>
            <a:spLocks noGrp="1"/>
          </p:cNvSpPr>
          <p:nvPr>
            <p:ph type="sldNum" sz="quarter" idx="12"/>
          </p:nvPr>
        </p:nvSpPr>
        <p:spPr/>
        <p:txBody>
          <a:bodyPr/>
          <a:lstStyle/>
          <a:p>
            <a:fld id="{3E3EE4D0-33AA-458A-9BFF-25458DAA7E46}" type="slidenum">
              <a:rPr lang="zh-CN" altLang="en-US" smtClean="0"/>
              <a:t>28</a:t>
            </a:fld>
            <a:endParaRPr lang="zh-CN" altLang="en-US" dirty="0"/>
          </a:p>
        </p:txBody>
      </p:sp>
      <p:pic>
        <p:nvPicPr>
          <p:cNvPr id="43" name="图形 6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3513" y="4973611"/>
            <a:ext cx="430577" cy="430577"/>
          </a:xfrm>
          <a:prstGeom prst="rect">
            <a:avLst/>
          </a:prstGeom>
        </p:spPr>
      </p:pic>
      <p:sp>
        <p:nvSpPr>
          <p:cNvPr id="9" name="文本框 4"/>
          <p:cNvSpPr txBox="1"/>
          <p:nvPr/>
        </p:nvSpPr>
        <p:spPr>
          <a:xfrm>
            <a:off x="215873" y="4986337"/>
            <a:ext cx="3594735" cy="1666240"/>
          </a:xfrm>
          <a:prstGeom prst="rect">
            <a:avLst/>
          </a:prstGeom>
          <a:noFill/>
        </p:spPr>
        <p:txBody>
          <a:bodyPr wrap="square" rtlCol="0">
            <a:noAutofit/>
          </a:bodyPr>
          <a:lstStyle/>
          <a:p>
            <a:pPr>
              <a:lnSpc>
                <a:spcPct val="130000"/>
              </a:lnSpc>
            </a:pPr>
            <a:r>
              <a:rPr lang="en-US" altLang="zh-CN" sz="1600" dirty="0">
                <a:latin typeface="Times New Roman" panose="02020603050405020304" pitchFamily="18" charset="0"/>
                <a:cs typeface="Times New Roman" panose="02020603050405020304" pitchFamily="18" charset="0"/>
              </a:rPr>
              <a:t>1. </a:t>
            </a:r>
            <a:r>
              <a:rPr lang="en-US" altLang="zh-CN" sz="1600" b="1" dirty="0">
                <a:latin typeface="Times New Roman" panose="02020603050405020304" pitchFamily="18" charset="0"/>
                <a:cs typeface="Times New Roman" panose="02020603050405020304" pitchFamily="18" charset="0"/>
              </a:rPr>
              <a:t>Social Media Dividend Depletion</a:t>
            </a:r>
            <a:r>
              <a:rPr lang="en-US" altLang="zh-CN" sz="1600" dirty="0">
                <a:latin typeface="Times New Roman" panose="02020603050405020304" pitchFamily="18" charset="0"/>
                <a:cs typeface="Times New Roman" panose="02020603050405020304" pitchFamily="18" charset="0"/>
              </a:rPr>
              <a:t>: User virality willingness declined.</a:t>
            </a:r>
          </a:p>
          <a:p>
            <a:pPr>
              <a:lnSpc>
                <a:spcPct val="130000"/>
              </a:lnSpc>
            </a:pPr>
            <a:r>
              <a:rPr lang="en-US" altLang="zh-CN" sz="1600" dirty="0">
                <a:latin typeface="Times New Roman" panose="02020603050405020304" pitchFamily="18" charset="0"/>
                <a:cs typeface="Times New Roman" panose="02020603050405020304" pitchFamily="18" charset="0"/>
              </a:rPr>
              <a:t>2. </a:t>
            </a:r>
            <a:r>
              <a:rPr lang="en-US" altLang="zh-CN" sz="1600" b="1" dirty="0">
                <a:latin typeface="Times New Roman" panose="02020603050405020304" pitchFamily="18" charset="0"/>
                <a:cs typeface="Times New Roman" panose="02020603050405020304" pitchFamily="18" charset="0"/>
              </a:rPr>
              <a:t>Public Traffic Ceiling</a:t>
            </a:r>
            <a:r>
              <a:rPr lang="en-US" altLang="zh-CN" sz="1600" dirty="0">
                <a:latin typeface="Times New Roman" panose="02020603050405020304" pitchFamily="18" charset="0"/>
                <a:cs typeface="Times New Roman" panose="02020603050405020304" pitchFamily="18" charset="0"/>
              </a:rPr>
              <a:t>: </a:t>
            </a:r>
          </a:p>
          <a:p>
            <a:pPr>
              <a:lnSpc>
                <a:spcPct val="130000"/>
              </a:lnSpc>
            </a:pPr>
            <a:r>
              <a:rPr lang="en-US" altLang="zh-CN" sz="1600" dirty="0">
                <a:latin typeface="Times New Roman" panose="02020603050405020304" pitchFamily="18" charset="0"/>
                <a:cs typeface="Times New Roman" panose="02020603050405020304" pitchFamily="18" charset="0"/>
              </a:rPr>
              <a:t>Short videos now account for 70% of user screen time</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Before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15%).</a:t>
            </a:r>
          </a:p>
        </p:txBody>
      </p:sp>
      <p:sp>
        <p:nvSpPr>
          <p:cNvPr id="10" name="矩形: 圆角 46"/>
          <p:cNvSpPr/>
          <p:nvPr/>
        </p:nvSpPr>
        <p:spPr>
          <a:xfrm>
            <a:off x="4030345" y="4921250"/>
            <a:ext cx="4115435" cy="179832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p:nvPr/>
        </p:nvPicPr>
        <p:blipFill>
          <a:blip r:embed="rId5"/>
          <a:srcRect r="6648" b="-349"/>
          <a:stretch>
            <a:fillRect/>
          </a:stretch>
        </p:blipFill>
        <p:spPr>
          <a:xfrm>
            <a:off x="4819650" y="649605"/>
            <a:ext cx="2183765" cy="2036445"/>
          </a:xfrm>
          <a:prstGeom prst="rect">
            <a:avLst/>
          </a:prstGeom>
        </p:spPr>
      </p:pic>
      <p:pic>
        <p:nvPicPr>
          <p:cNvPr id="47" name="图形 6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3943" y="4890474"/>
            <a:ext cx="637818" cy="637818"/>
          </a:xfrm>
          <a:prstGeom prst="rect">
            <a:avLst/>
          </a:prstGeom>
        </p:spPr>
      </p:pic>
      <p:sp>
        <p:nvSpPr>
          <p:cNvPr id="16" name="文本框 4"/>
          <p:cNvSpPr txBox="1"/>
          <p:nvPr/>
        </p:nvSpPr>
        <p:spPr>
          <a:xfrm>
            <a:off x="4093845" y="4975860"/>
            <a:ext cx="4067175" cy="1687195"/>
          </a:xfrm>
          <a:prstGeom prst="rect">
            <a:avLst/>
          </a:prstGeom>
          <a:noFill/>
        </p:spPr>
        <p:txBody>
          <a:bodyPr wrap="square" rtlCol="0">
            <a:noAutofit/>
          </a:bodyPr>
          <a:lstStyle/>
          <a:p>
            <a:pPr>
              <a:lnSpc>
                <a:spcPct val="130000"/>
              </a:lnSpc>
            </a:pPr>
            <a:r>
              <a:rPr lang="en-US" altLang="zh-CN" sz="1600" dirty="0">
                <a:latin typeface="Times New Roman" panose="02020603050405020304" pitchFamily="18" charset="0"/>
                <a:cs typeface="Times New Roman" panose="02020603050405020304" pitchFamily="18" charset="0"/>
              </a:rPr>
              <a:t>1. </a:t>
            </a:r>
            <a:r>
              <a:rPr lang="en-US" altLang="zh-CN" sz="1600" b="1" dirty="0">
                <a:latin typeface="Times New Roman" panose="02020603050405020304" pitchFamily="18" charset="0"/>
                <a:cs typeface="Times New Roman" panose="02020603050405020304" pitchFamily="18" charset="0"/>
              </a:rPr>
              <a:t>Industrial Cluster Saturation</a:t>
            </a:r>
            <a:r>
              <a:rPr lang="en-US" altLang="zh-CN" sz="1600" dirty="0">
                <a:latin typeface="Times New Roman" panose="02020603050405020304" pitchFamily="18" charset="0"/>
                <a:cs typeface="Times New Roman" panose="02020603050405020304" pitchFamily="18" charset="0"/>
              </a:rPr>
              <a:t>:</a:t>
            </a:r>
          </a:p>
          <a:p>
            <a:pPr>
              <a:lnSpc>
                <a:spcPct val="130000"/>
              </a:lnSpc>
            </a:pPr>
            <a:r>
              <a:rPr lang="en-US" altLang="zh-CN" sz="1600" b="1" dirty="0">
                <a:latin typeface="Times New Roman" panose="02020603050405020304" pitchFamily="18" charset="0"/>
                <a:cs typeface="Times New Roman" panose="02020603050405020304" pitchFamily="18" charset="0"/>
              </a:rPr>
              <a:t>16.5 million </a:t>
            </a:r>
            <a:r>
              <a:rPr lang="en-US" altLang="zh-CN" sz="1600" dirty="0">
                <a:latin typeface="Times New Roman" panose="02020603050405020304" pitchFamily="18" charset="0"/>
                <a:cs typeface="Times New Roman" panose="02020603050405020304" pitchFamily="18" charset="0"/>
              </a:rPr>
              <a:t>merchants , profit margins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5%.</a:t>
            </a:r>
          </a:p>
          <a:p>
            <a:pPr>
              <a:lnSpc>
                <a:spcPct val="130000"/>
              </a:lnSpc>
            </a:pPr>
            <a:r>
              <a:rPr lang="en-US" altLang="zh-CN" sz="1600" dirty="0">
                <a:latin typeface="Times New Roman" panose="02020603050405020304" pitchFamily="18" charset="0"/>
                <a:cs typeface="Times New Roman" panose="02020603050405020304" pitchFamily="18" charset="0"/>
              </a:rPr>
              <a:t>2. </a:t>
            </a:r>
            <a:r>
              <a:rPr lang="en-US" altLang="zh-CN" sz="1600" b="1" dirty="0">
                <a:latin typeface="Times New Roman" panose="02020603050405020304" pitchFamily="18" charset="0"/>
                <a:cs typeface="Times New Roman" panose="02020603050405020304" pitchFamily="18" charset="0"/>
              </a:rPr>
              <a:t>Strengthened Quality Oversight</a:t>
            </a:r>
            <a:r>
              <a:rPr lang="en-US" altLang="zh-CN" sz="1600" dirty="0">
                <a:latin typeface="Times New Roman" panose="02020603050405020304" pitchFamily="18" charset="0"/>
                <a:cs typeface="Times New Roman" panose="02020603050405020304" pitchFamily="18" charset="0"/>
              </a:rPr>
              <a:t>: </a:t>
            </a:r>
          </a:p>
          <a:p>
            <a:pPr>
              <a:lnSpc>
                <a:spcPct val="130000"/>
              </a:lnSpc>
            </a:pPr>
            <a:r>
              <a:rPr lang="en-US" altLang="zh-CN" sz="1600" dirty="0">
                <a:latin typeface="Times New Roman" panose="02020603050405020304" pitchFamily="18" charset="0"/>
                <a:cs typeface="Times New Roman" panose="02020603050405020304" pitchFamily="18" charset="0"/>
              </a:rPr>
              <a:t>Regulations require platforms to conduct sampling </a:t>
            </a:r>
            <a:r>
              <a:rPr lang="en-US" altLang="zh-CN" sz="1600" b="1" dirty="0">
                <a:latin typeface="Times New Roman" panose="02020603050405020304" pitchFamily="18" charset="0"/>
                <a:cs typeface="Times New Roman" panose="02020603050405020304" pitchFamily="18" charset="0"/>
              </a:rPr>
              <a:t>inspections on 50% </a:t>
            </a:r>
            <a:r>
              <a:rPr lang="en-US" altLang="zh-CN" sz="1600" dirty="0">
                <a:latin typeface="Times New Roman" panose="02020603050405020304" pitchFamily="18" charset="0"/>
                <a:cs typeface="Times New Roman" panose="02020603050405020304" pitchFamily="18" charset="0"/>
              </a:rPr>
              <a:t>of products.</a:t>
            </a:r>
          </a:p>
        </p:txBody>
      </p:sp>
      <p:pic>
        <p:nvPicPr>
          <p:cNvPr id="65" name="图形 6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81738" y="4925488"/>
            <a:ext cx="484314" cy="484314"/>
          </a:xfrm>
          <a:prstGeom prst="rect">
            <a:avLst/>
          </a:prstGeom>
        </p:spPr>
      </p:pic>
      <p:pic>
        <p:nvPicPr>
          <p:cNvPr id="29" name="图片 28"/>
          <p:cNvPicPr>
            <a:picLocks noChangeAspect="1"/>
          </p:cNvPicPr>
          <p:nvPr/>
        </p:nvPicPr>
        <p:blipFill>
          <a:blip r:embed="rId10"/>
          <a:srcRect l="761" t="680" r="2575" b="2675"/>
          <a:stretch>
            <a:fillRect/>
          </a:stretch>
        </p:blipFill>
        <p:spPr>
          <a:xfrm>
            <a:off x="410845" y="2828925"/>
            <a:ext cx="3279966" cy="2070000"/>
          </a:xfrm>
          <a:prstGeom prst="rect">
            <a:avLst/>
          </a:prstGeom>
        </p:spPr>
      </p:pic>
      <p:pic>
        <p:nvPicPr>
          <p:cNvPr id="30" name="图片 29"/>
          <p:cNvPicPr>
            <a:picLocks noChangeAspect="1"/>
          </p:cNvPicPr>
          <p:nvPr/>
        </p:nvPicPr>
        <p:blipFill>
          <a:blip r:embed="rId11"/>
          <a:srcRect l="540" t="680" r="10811" b="1952"/>
          <a:stretch>
            <a:fillRect/>
          </a:stretch>
        </p:blipFill>
        <p:spPr>
          <a:xfrm>
            <a:off x="418842" y="717650"/>
            <a:ext cx="2985649" cy="2070000"/>
          </a:xfrm>
          <a:prstGeom prst="rect">
            <a:avLst/>
          </a:prstGeom>
        </p:spPr>
      </p:pic>
      <p:pic>
        <p:nvPicPr>
          <p:cNvPr id="31" name="图片 30"/>
          <p:cNvPicPr>
            <a:picLocks noChangeAspect="1"/>
          </p:cNvPicPr>
          <p:nvPr/>
        </p:nvPicPr>
        <p:blipFill>
          <a:blip r:embed="rId12"/>
          <a:srcRect l="637" t="1404" r="1135" b="1952"/>
          <a:stretch>
            <a:fillRect/>
          </a:stretch>
        </p:blipFill>
        <p:spPr>
          <a:xfrm>
            <a:off x="4138295" y="2745740"/>
            <a:ext cx="3495675" cy="2171065"/>
          </a:xfrm>
          <a:prstGeom prst="rect">
            <a:avLst/>
          </a:prstGeom>
        </p:spPr>
      </p:pic>
      <p:pic>
        <p:nvPicPr>
          <p:cNvPr id="32" name="图片 31"/>
          <p:cNvPicPr>
            <a:picLocks noChangeAspect="1"/>
          </p:cNvPicPr>
          <p:nvPr/>
        </p:nvPicPr>
        <p:blipFill>
          <a:blip r:embed="rId13"/>
          <a:srcRect l="669" t="1588" r="1181" b="2187"/>
          <a:stretch>
            <a:fillRect/>
          </a:stretch>
        </p:blipFill>
        <p:spPr>
          <a:xfrm>
            <a:off x="8117205" y="2701290"/>
            <a:ext cx="3907790" cy="2189480"/>
          </a:xfrm>
          <a:prstGeom prst="rect">
            <a:avLst/>
          </a:prstGeom>
        </p:spPr>
      </p:pic>
      <p:pic>
        <p:nvPicPr>
          <p:cNvPr id="33" name="图片 32"/>
          <p:cNvPicPr>
            <a:picLocks noChangeAspect="1"/>
          </p:cNvPicPr>
          <p:nvPr/>
        </p:nvPicPr>
        <p:blipFill>
          <a:blip r:embed="rId14"/>
          <a:srcRect l="669" t="1957" r="1457" b="1427"/>
          <a:stretch>
            <a:fillRect/>
          </a:stretch>
        </p:blipFill>
        <p:spPr>
          <a:xfrm>
            <a:off x="8261757" y="805435"/>
            <a:ext cx="3618686" cy="2036445"/>
          </a:xfrm>
          <a:prstGeom prst="rect">
            <a:avLst/>
          </a:prstGeom>
        </p:spPr>
      </p:pic>
      <p:sp>
        <p:nvSpPr>
          <p:cNvPr id="19" name="文本框 4">
            <a:extLst>
              <a:ext uri="{FF2B5EF4-FFF2-40B4-BE49-F238E27FC236}">
                <a16:creationId xmlns:a16="http://schemas.microsoft.com/office/drawing/2014/main" id="{FD473B67-CC93-D943-A118-19F89E536663}"/>
              </a:ext>
            </a:extLst>
          </p:cNvPr>
          <p:cNvSpPr txBox="1"/>
          <p:nvPr/>
        </p:nvSpPr>
        <p:spPr>
          <a:xfrm>
            <a:off x="8161020" y="4950460"/>
            <a:ext cx="3982085" cy="1769110"/>
          </a:xfrm>
          <a:prstGeom prst="rect">
            <a:avLst/>
          </a:prstGeom>
          <a:noFill/>
        </p:spPr>
        <p:txBody>
          <a:bodyPr wrap="square" rtlCol="0" anchor="ctr">
            <a:noAutofit/>
          </a:bodyPr>
          <a:lstStyle/>
          <a:p>
            <a:pPr>
              <a:lnSpc>
                <a:spcPct val="130000"/>
              </a:lnSpc>
            </a:pPr>
            <a:r>
              <a:rPr lang="en-US" altLang="zh-CN" sz="1600" dirty="0">
                <a:latin typeface="Times New Roman" panose="02020603050405020304" pitchFamily="18" charset="0"/>
                <a:cs typeface="Times New Roman" panose="02020603050405020304" pitchFamily="18" charset="0"/>
              </a:rPr>
              <a:t>1. </a:t>
            </a:r>
            <a:r>
              <a:rPr lang="en-US" altLang="zh-CN" sz="1600" b="1" dirty="0">
                <a:latin typeface="Times New Roman" panose="02020603050405020304" pitchFamily="18" charset="0"/>
                <a:cs typeface="Times New Roman" panose="02020603050405020304" pitchFamily="18" charset="0"/>
              </a:rPr>
              <a:t>Downstream Market</a:t>
            </a:r>
            <a:r>
              <a:rPr lang="en-US" altLang="zh-CN" sz="1600" dirty="0">
                <a:latin typeface="Times New Roman" panose="02020603050405020304" pitchFamily="18" charset="0"/>
                <a:cs typeface="Times New Roman" panose="02020603050405020304" pitchFamily="18" charset="0"/>
              </a:rPr>
              <a:t>: </a:t>
            </a:r>
          </a:p>
          <a:p>
            <a:pPr>
              <a:lnSpc>
                <a:spcPct val="130000"/>
              </a:lnSpc>
            </a:pPr>
            <a:r>
              <a:rPr lang="en-US" altLang="zh-CN" sz="1600" dirty="0">
                <a:latin typeface="Times New Roman" panose="02020603050405020304" pitchFamily="18" charset="0"/>
                <a:cs typeface="Times New Roman" panose="02020603050405020304" pitchFamily="18" charset="0"/>
              </a:rPr>
              <a:t>Highly price-sensitive but demands quality upgrades.</a:t>
            </a:r>
          </a:p>
          <a:p>
            <a:pPr>
              <a:lnSpc>
                <a:spcPct val="130000"/>
              </a:lnSpc>
            </a:pPr>
            <a:r>
              <a:rPr lang="en-US" altLang="zh-CN" sz="1600" dirty="0">
                <a:latin typeface="Times New Roman" panose="02020603050405020304" pitchFamily="18" charset="0"/>
                <a:cs typeface="Times New Roman" panose="02020603050405020304" pitchFamily="18" charset="0"/>
              </a:rPr>
              <a:t>2. </a:t>
            </a:r>
            <a:r>
              <a:rPr lang="en-US" altLang="zh-CN" sz="1600" b="1" dirty="0">
                <a:latin typeface="Times New Roman" panose="02020603050405020304" pitchFamily="18" charset="0"/>
                <a:cs typeface="Times New Roman" panose="02020603050405020304" pitchFamily="18" charset="0"/>
              </a:rPr>
              <a:t>Mid-to-High-End Market</a:t>
            </a:r>
            <a:r>
              <a:rPr lang="en-US" altLang="zh-CN" sz="1600" dirty="0">
                <a:latin typeface="Times New Roman" panose="02020603050405020304" pitchFamily="18" charset="0"/>
                <a:cs typeface="Times New Roman" panose="02020603050405020304" pitchFamily="18" charset="0"/>
              </a:rPr>
              <a:t>: </a:t>
            </a:r>
          </a:p>
          <a:p>
            <a:pPr>
              <a:lnSpc>
                <a:spcPct val="130000"/>
              </a:lnSpc>
            </a:pPr>
            <a:r>
              <a:rPr lang="en-US" altLang="zh-CN" sz="1600" dirty="0">
                <a:latin typeface="Times New Roman" panose="02020603050405020304" pitchFamily="18" charset="0"/>
                <a:cs typeface="Times New Roman" panose="02020603050405020304" pitchFamily="18" charset="0"/>
              </a:rPr>
              <a:t>Rejects "low price, low quality", pay  for trust</a:t>
            </a:r>
          </a:p>
        </p:txBody>
      </p:sp>
      <p:sp>
        <p:nvSpPr>
          <p:cNvPr id="20" name="文本框 4">
            <a:extLst>
              <a:ext uri="{FF2B5EF4-FFF2-40B4-BE49-F238E27FC236}">
                <a16:creationId xmlns:a16="http://schemas.microsoft.com/office/drawing/2014/main" id="{7EBB5591-949A-814A-9A72-CC68C5926D09}"/>
              </a:ext>
            </a:extLst>
          </p:cNvPr>
          <p:cNvSpPr txBox="1"/>
          <p:nvPr/>
        </p:nvSpPr>
        <p:spPr>
          <a:xfrm>
            <a:off x="530940" y="175642"/>
            <a:ext cx="11201320" cy="477054"/>
          </a:xfrm>
          <a:prstGeom prst="rect">
            <a:avLst/>
          </a:prstGeom>
          <a:noFill/>
        </p:spPr>
        <p:txBody>
          <a:bodyPr wrap="square" rtlCol="0">
            <a:spAutoFit/>
          </a:bodyPr>
          <a:lstStyle/>
          <a:p>
            <a:r>
              <a:rPr lang="en-US" altLang="zh-CN" sz="2500" dirty="0">
                <a:latin typeface="荆南缘默体" panose="00020600040101010101" pitchFamily="18" charset="-128"/>
                <a:ea typeface="荆南缘默体" panose="00020600040101010101" pitchFamily="18" charset="-128"/>
              </a:rPr>
              <a:t>3.1 Can PDD’s path to success be replicated ? </a:t>
            </a:r>
            <a:r>
              <a:rPr lang="en-US" altLang="zh-CN" sz="2500" dirty="0">
                <a:solidFill>
                  <a:srgbClr val="FF0000"/>
                </a:solidFill>
                <a:latin typeface="荆南缘默体" panose="00020600040101010101" pitchFamily="18" charset="-128"/>
                <a:ea typeface="荆南缘默体" panose="00020600040101010101" pitchFamily="18" charset="-128"/>
              </a:rPr>
              <a:t>Difficult!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E3EE4D0-33AA-458A-9BFF-25458DAA7E46}" type="slidenum">
              <a:rPr lang="zh-CN" altLang="en-US" smtClean="0"/>
              <a:t>29</a:t>
            </a:fld>
            <a:endParaRPr lang="zh-CN" altLang="en-US" dirty="0"/>
          </a:p>
        </p:txBody>
      </p:sp>
      <p:sp>
        <p:nvSpPr>
          <p:cNvPr id="3" name="Subtitle 2"/>
          <p:cNvSpPr>
            <a:spLocks noGrp="1"/>
          </p:cNvSpPr>
          <p:nvPr>
            <p:ph type="subTitle" idx="1"/>
          </p:nvPr>
        </p:nvSpPr>
        <p:spPr/>
        <p:txBody>
          <a:bodyPr/>
          <a:lstStyle/>
          <a:p>
            <a:r>
              <a:rPr lang="en-US" altLang="zh-CN" dirty="0"/>
              <a:t>3.2 What is the </a:t>
            </a:r>
            <a:r>
              <a:rPr lang="en-US" altLang="zh-CN" dirty="0">
                <a:solidFill>
                  <a:srgbClr val="FF0000"/>
                </a:solidFill>
              </a:rPr>
              <a:t>future direction </a:t>
            </a:r>
            <a:r>
              <a:rPr lang="en-US" altLang="zh-CN" dirty="0"/>
              <a:t>of PDD ?</a:t>
            </a:r>
          </a:p>
        </p:txBody>
      </p:sp>
      <p:cxnSp>
        <p:nvCxnSpPr>
          <p:cNvPr id="60" name="Straight Connector 59"/>
          <p:cNvCxnSpPr/>
          <p:nvPr/>
        </p:nvCxnSpPr>
        <p:spPr>
          <a:xfrm>
            <a:off x="5594087" y="710662"/>
            <a:ext cx="0" cy="6048703"/>
          </a:xfrm>
          <a:prstGeom prst="line">
            <a:avLst/>
          </a:prstGeom>
          <a:ln w="19050">
            <a:solidFill>
              <a:srgbClr val="D20000"/>
            </a:solidFill>
            <a:prstDash val="dash"/>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530225" y="788035"/>
            <a:ext cx="4641850" cy="414020"/>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Core problem: growth break</a:t>
            </a:r>
          </a:p>
        </p:txBody>
      </p:sp>
      <p:sp>
        <p:nvSpPr>
          <p:cNvPr id="54" name="Rounded Rectangle 53"/>
          <p:cNvSpPr/>
          <p:nvPr/>
        </p:nvSpPr>
        <p:spPr>
          <a:xfrm rot="5400000">
            <a:off x="2670175" y="-742950"/>
            <a:ext cx="359410" cy="463931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Times New Roman" panose="02020503050405090304" pitchFamily="18" charset="0"/>
                <a:ea typeface="阿里妈妈数黑体" pitchFamily="2" charset="-122"/>
                <a:cs typeface="Times New Roman" panose="02020503050405090304" pitchFamily="18" charset="0"/>
              </a:rPr>
              <a:t>Inbalance of bilateral market</a:t>
            </a:r>
          </a:p>
        </p:txBody>
      </p:sp>
      <p:cxnSp>
        <p:nvCxnSpPr>
          <p:cNvPr id="10" name="Straight Arrow Connector 9"/>
          <p:cNvCxnSpPr/>
          <p:nvPr/>
        </p:nvCxnSpPr>
        <p:spPr>
          <a:xfrm>
            <a:off x="2850896" y="4315015"/>
            <a:ext cx="0" cy="34607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530860" y="1859280"/>
            <a:ext cx="2272665" cy="487045"/>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1. Demand side</a:t>
            </a:r>
          </a:p>
          <a:p>
            <a:pPr algn="ctr"/>
            <a:r>
              <a:rPr lang="en-US" sz="1600" b="1" i="1" dirty="0">
                <a:solidFill>
                  <a:srgbClr val="F40009"/>
                </a:solidFill>
                <a:latin typeface="Times New Roman" panose="02020503050405090304" pitchFamily="18" charset="0"/>
                <a:cs typeface="Times New Roman" panose="02020503050405090304" pitchFamily="18" charset="0"/>
              </a:rPr>
              <a:t>Price Anchoring</a:t>
            </a:r>
          </a:p>
        </p:txBody>
      </p:sp>
      <p:sp>
        <p:nvSpPr>
          <p:cNvPr id="6" name="Rectangle 68"/>
          <p:cNvSpPr/>
          <p:nvPr/>
        </p:nvSpPr>
        <p:spPr>
          <a:xfrm>
            <a:off x="2896870" y="1859280"/>
            <a:ext cx="2272665" cy="487045"/>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2. Supply side</a:t>
            </a:r>
          </a:p>
          <a:p>
            <a:pPr algn="ctr"/>
            <a:r>
              <a:rPr lang="en-US" altLang="zh-CN" sz="1600" b="1" i="1" dirty="0">
                <a:solidFill>
                  <a:srgbClr val="F40009"/>
                </a:solidFill>
                <a:latin typeface="Times New Roman" panose="02020503050405090304" pitchFamily="18" charset="0"/>
                <a:cs typeface="Times New Roman" panose="02020503050405090304" pitchFamily="18" charset="0"/>
              </a:rPr>
              <a:t>Prisoner's Dilemma</a:t>
            </a:r>
          </a:p>
        </p:txBody>
      </p:sp>
      <p:sp>
        <p:nvSpPr>
          <p:cNvPr id="7" name="Rectangle 68"/>
          <p:cNvSpPr/>
          <p:nvPr/>
        </p:nvSpPr>
        <p:spPr>
          <a:xfrm>
            <a:off x="530860" y="2473325"/>
            <a:ext cx="4638675" cy="48768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3. Platform side</a:t>
            </a:r>
          </a:p>
          <a:p>
            <a:pPr algn="ctr"/>
            <a:r>
              <a:rPr lang="en-US" sz="1600" b="1" i="1" dirty="0">
                <a:solidFill>
                  <a:srgbClr val="F40009"/>
                </a:solidFill>
                <a:latin typeface="Times New Roman" panose="02020503050405090304" pitchFamily="18" charset="0"/>
                <a:cs typeface="Times New Roman" panose="02020503050405090304" pitchFamily="18" charset="0"/>
              </a:rPr>
              <a:t>Inbalance of pricing structure</a:t>
            </a:r>
          </a:p>
        </p:txBody>
      </p:sp>
      <p:sp>
        <p:nvSpPr>
          <p:cNvPr id="8" name="Rounded Rectangle 53"/>
          <p:cNvSpPr/>
          <p:nvPr/>
        </p:nvSpPr>
        <p:spPr>
          <a:xfrm rot="5400000">
            <a:off x="2670810" y="1271270"/>
            <a:ext cx="359410" cy="4639945"/>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tx1"/>
                </a:solidFill>
                <a:latin typeface="Times New Roman" panose="02020503050405090304" pitchFamily="18" charset="0"/>
                <a:ea typeface="阿里妈妈数黑体" pitchFamily="2" charset="-122"/>
                <a:cs typeface="Times New Roman" panose="02020503050405090304" pitchFamily="18" charset="0"/>
              </a:rPr>
              <a:t>Attenuation </a:t>
            </a:r>
            <a:r>
              <a:rPr lang="en-US" b="1" dirty="0">
                <a:solidFill>
                  <a:schemeClr val="tx1"/>
                </a:solidFill>
                <a:latin typeface="Times New Roman" panose="02020503050405090304" pitchFamily="18" charset="0"/>
                <a:ea typeface="阿里妈妈数黑体" pitchFamily="2" charset="-122"/>
                <a:cs typeface="Times New Roman" panose="02020503050405090304" pitchFamily="18" charset="0"/>
              </a:rPr>
              <a:t>of network effect </a:t>
            </a:r>
          </a:p>
        </p:txBody>
      </p:sp>
      <p:sp>
        <p:nvSpPr>
          <p:cNvPr id="9" name="Rectangle 68"/>
          <p:cNvSpPr/>
          <p:nvPr/>
        </p:nvSpPr>
        <p:spPr>
          <a:xfrm>
            <a:off x="530225" y="3896995"/>
            <a:ext cx="2272665" cy="3594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i="1" dirty="0">
                <a:solidFill>
                  <a:srgbClr val="F40009"/>
                </a:solidFill>
                <a:latin typeface="Times New Roman" panose="02020503050405090304" pitchFamily="18" charset="0"/>
                <a:cs typeface="Times New Roman" panose="02020503050405090304" pitchFamily="18" charset="0"/>
              </a:rPr>
              <a:t>User growth</a:t>
            </a:r>
          </a:p>
        </p:txBody>
      </p:sp>
      <p:sp>
        <p:nvSpPr>
          <p:cNvPr id="11" name="Rectangle 68"/>
          <p:cNvSpPr/>
          <p:nvPr/>
        </p:nvSpPr>
        <p:spPr>
          <a:xfrm>
            <a:off x="2896235" y="3887470"/>
            <a:ext cx="2272665" cy="3594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i="1" dirty="0">
                <a:solidFill>
                  <a:srgbClr val="F40009"/>
                </a:solidFill>
                <a:latin typeface="Times New Roman" panose="02020503050405090304" pitchFamily="18" charset="0"/>
                <a:cs typeface="Times New Roman" panose="02020503050405090304" pitchFamily="18" charset="0"/>
              </a:rPr>
              <a:t>Merchant retention</a:t>
            </a:r>
          </a:p>
        </p:txBody>
      </p:sp>
      <p:sp>
        <p:nvSpPr>
          <p:cNvPr id="12" name="Rounded Rectangle 53"/>
          <p:cNvSpPr/>
          <p:nvPr/>
        </p:nvSpPr>
        <p:spPr>
          <a:xfrm rot="5400000">
            <a:off x="2671445" y="2572385"/>
            <a:ext cx="359410" cy="4641215"/>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tx1"/>
                </a:solidFill>
                <a:latin typeface="Times New Roman" panose="02020503050405090304" pitchFamily="18" charset="0"/>
                <a:ea typeface="阿里妈妈数黑体" pitchFamily="2" charset="-122"/>
                <a:cs typeface="Times New Roman" panose="02020503050405090304" pitchFamily="18" charset="0"/>
              </a:rPr>
              <a:t>Failure of ecological governance</a:t>
            </a:r>
          </a:p>
        </p:txBody>
      </p:sp>
      <p:sp>
        <p:nvSpPr>
          <p:cNvPr id="13" name="Rectangle 68"/>
          <p:cNvSpPr/>
          <p:nvPr/>
        </p:nvSpPr>
        <p:spPr>
          <a:xfrm>
            <a:off x="529590" y="5182870"/>
            <a:ext cx="2276475" cy="109855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503050405090304" pitchFamily="18" charset="0"/>
                <a:cs typeface="Times New Roman" panose="02020503050405090304" pitchFamily="18" charset="0"/>
              </a:rPr>
              <a:t>Quality dispute</a:t>
            </a:r>
          </a:p>
          <a:p>
            <a:pPr algn="ctr"/>
            <a:r>
              <a:rPr lang="en-US" altLang="zh-CN" sz="1600" b="1" i="1" dirty="0">
                <a:solidFill>
                  <a:srgbClr val="F40009"/>
                </a:solidFill>
                <a:latin typeface="Times New Roman" panose="02020503050405090304" pitchFamily="18" charset="0"/>
                <a:cs typeface="Times New Roman" panose="02020503050405090304" pitchFamily="18" charset="0"/>
              </a:rPr>
              <a:t>Doubts about fakes undermine the platform's credibility.</a:t>
            </a:r>
          </a:p>
        </p:txBody>
      </p:sp>
      <p:sp>
        <p:nvSpPr>
          <p:cNvPr id="14" name="Rectangle 68"/>
          <p:cNvSpPr/>
          <p:nvPr/>
        </p:nvSpPr>
        <p:spPr>
          <a:xfrm>
            <a:off x="2899410" y="5182870"/>
            <a:ext cx="2272665" cy="1099185"/>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503050405090304" pitchFamily="18" charset="0"/>
                <a:cs typeface="Times New Roman" panose="02020503050405090304" pitchFamily="18" charset="0"/>
                <a:sym typeface="+mn-ea"/>
              </a:rPr>
              <a:t>Policy risk</a:t>
            </a:r>
            <a:endParaRPr lang="en-US" altLang="zh-CN" sz="1600" b="1" i="1" dirty="0">
              <a:solidFill>
                <a:srgbClr val="F40009"/>
              </a:solidFill>
              <a:latin typeface="Times New Roman" panose="02020503050405090304" pitchFamily="18" charset="0"/>
              <a:cs typeface="Times New Roman" panose="02020503050405090304" pitchFamily="18" charset="0"/>
              <a:sym typeface="+mn-ea"/>
            </a:endParaRPr>
          </a:p>
          <a:p>
            <a:pPr algn="ctr"/>
            <a:r>
              <a:rPr lang="en-US" altLang="zh-CN" sz="1600" b="1" i="1" dirty="0">
                <a:solidFill>
                  <a:srgbClr val="F40009"/>
                </a:solidFill>
                <a:latin typeface="Times New Roman" panose="02020503050405090304" pitchFamily="18" charset="0"/>
                <a:cs typeface="Times New Roman" panose="02020503050405090304" pitchFamily="18" charset="0"/>
              </a:rPr>
              <a:t>Conflict btw nature of public goods &amp; private interests.</a:t>
            </a:r>
          </a:p>
        </p:txBody>
      </p:sp>
      <p:cxnSp>
        <p:nvCxnSpPr>
          <p:cNvPr id="15" name="Straight Arrow Connector 9"/>
          <p:cNvCxnSpPr/>
          <p:nvPr/>
        </p:nvCxnSpPr>
        <p:spPr>
          <a:xfrm>
            <a:off x="2802636" y="3062160"/>
            <a:ext cx="0" cy="34607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Rounded Rectangle 53"/>
          <p:cNvSpPr/>
          <p:nvPr/>
        </p:nvSpPr>
        <p:spPr>
          <a:xfrm rot="5400000">
            <a:off x="8986520" y="-339725"/>
            <a:ext cx="346710" cy="3823335"/>
          </a:xfrm>
          <a:prstGeom prst="roundRect">
            <a:avLst>
              <a:gd name="adj" fmla="val 0"/>
            </a:avLst>
          </a:prstGeom>
          <a:solidFill>
            <a:srgbClr val="D6000A">
              <a:alpha val="5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503050405090304" pitchFamily="18" charset="0"/>
                <a:ea typeface="阿里妈妈数黑体" pitchFamily="2" charset="-122"/>
                <a:cs typeface="Times New Roman" panose="02020503050405090304" pitchFamily="18" charset="0"/>
              </a:rPr>
              <a:t>Reconstruction of price equilibrium</a:t>
            </a:r>
          </a:p>
        </p:txBody>
      </p:sp>
      <p:sp>
        <p:nvSpPr>
          <p:cNvPr id="17" name="Rounded Rectangle 64"/>
          <p:cNvSpPr/>
          <p:nvPr/>
        </p:nvSpPr>
        <p:spPr>
          <a:xfrm>
            <a:off x="5880100" y="788035"/>
            <a:ext cx="6121400" cy="365125"/>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Breakthrough: triple equilibrium</a:t>
            </a:r>
          </a:p>
        </p:txBody>
      </p:sp>
      <p:sp>
        <p:nvSpPr>
          <p:cNvPr id="19" name="Rounded Rectangle 53"/>
          <p:cNvSpPr/>
          <p:nvPr/>
        </p:nvSpPr>
        <p:spPr>
          <a:xfrm rot="5400000">
            <a:off x="7259320" y="1818640"/>
            <a:ext cx="346710" cy="3220720"/>
          </a:xfrm>
          <a:prstGeom prst="roundRect">
            <a:avLst>
              <a:gd name="adj" fmla="val 0"/>
            </a:avLst>
          </a:prstGeom>
          <a:solidFill>
            <a:srgbClr val="D6000A">
              <a:alpha val="5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503050405090304" pitchFamily="18" charset="0"/>
                <a:ea typeface="阿里妈妈数黑体" pitchFamily="2" charset="-122"/>
                <a:cs typeface="Times New Roman" panose="02020503050405090304" pitchFamily="18" charset="0"/>
              </a:rPr>
              <a:t>Upscale of quality equilibrium</a:t>
            </a:r>
          </a:p>
        </p:txBody>
      </p:sp>
      <p:sp>
        <p:nvSpPr>
          <p:cNvPr id="20" name="Rounded Rectangle 53"/>
          <p:cNvSpPr/>
          <p:nvPr/>
        </p:nvSpPr>
        <p:spPr>
          <a:xfrm rot="5400000">
            <a:off x="9598660" y="2803525"/>
            <a:ext cx="346075" cy="4641850"/>
          </a:xfrm>
          <a:prstGeom prst="roundRect">
            <a:avLst>
              <a:gd name="adj" fmla="val 0"/>
            </a:avLst>
          </a:prstGeom>
          <a:solidFill>
            <a:srgbClr val="D6000A">
              <a:alpha val="5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503050405090304" pitchFamily="18" charset="0"/>
                <a:ea typeface="阿里妈妈数黑体" pitchFamily="2" charset="-122"/>
                <a:cs typeface="Times New Roman" panose="02020503050405090304" pitchFamily="18" charset="0"/>
              </a:rPr>
              <a:t>Optimization of  governance equilibrium</a:t>
            </a:r>
          </a:p>
        </p:txBody>
      </p:sp>
      <p:cxnSp>
        <p:nvCxnSpPr>
          <p:cNvPr id="21" name="直接箭头连接符 20"/>
          <p:cNvCxnSpPr>
            <a:stCxn id="16" idx="3"/>
            <a:endCxn id="19" idx="1"/>
          </p:cNvCxnSpPr>
          <p:nvPr/>
        </p:nvCxnSpPr>
        <p:spPr>
          <a:xfrm flipH="1">
            <a:off x="7432675" y="1745615"/>
            <a:ext cx="1727200" cy="1510030"/>
          </a:xfrm>
          <a:prstGeom prst="straightConnector1">
            <a:avLst/>
          </a:prstGeom>
          <a:ln w="25400">
            <a:solidFill>
              <a:srgbClr val="C00000"/>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6" idx="3"/>
            <a:endCxn id="20" idx="1"/>
          </p:cNvCxnSpPr>
          <p:nvPr/>
        </p:nvCxnSpPr>
        <p:spPr>
          <a:xfrm>
            <a:off x="9159875" y="1745615"/>
            <a:ext cx="612140" cy="3206115"/>
          </a:xfrm>
          <a:prstGeom prst="straightConnector1">
            <a:avLst/>
          </a:prstGeom>
          <a:ln w="25400">
            <a:solidFill>
              <a:srgbClr val="C00000"/>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stCxn id="20" idx="1"/>
            <a:endCxn id="19" idx="3"/>
          </p:cNvCxnSpPr>
          <p:nvPr/>
        </p:nvCxnSpPr>
        <p:spPr>
          <a:xfrm flipH="1" flipV="1">
            <a:off x="7432675" y="3602355"/>
            <a:ext cx="2339340" cy="1349375"/>
          </a:xfrm>
          <a:prstGeom prst="straightConnector1">
            <a:avLst/>
          </a:prstGeom>
          <a:ln w="25400">
            <a:solidFill>
              <a:srgbClr val="C0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6016625" y="1720215"/>
            <a:ext cx="5872480" cy="1037590"/>
          </a:xfrm>
          <a:prstGeom prst="rect">
            <a:avLst/>
          </a:prstGeom>
          <a:noFill/>
        </p:spPr>
        <p:txBody>
          <a:bodyPr wrap="square" rtlCol="0">
            <a:noAutofit/>
          </a:bodyPr>
          <a:lstStyle/>
          <a:p>
            <a:endParaRPr lang="en-US" altLang="zh-CN" sz="1600" dirty="0">
              <a:latin typeface="Times New Roman" panose="02020603050405020304" pitchFamily="18" charset="0"/>
              <a:cs typeface="Times New Roman" panose="02020603050405020304" pitchFamily="18" charset="0"/>
            </a:endParaRPr>
          </a:p>
        </p:txBody>
      </p:sp>
      <p:sp>
        <p:nvSpPr>
          <p:cNvPr id="79" name="矩形: 圆角 25"/>
          <p:cNvSpPr/>
          <p:nvPr/>
        </p:nvSpPr>
        <p:spPr>
          <a:xfrm>
            <a:off x="5880100" y="1950720"/>
            <a:ext cx="6122035" cy="109918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nSpc>
                <a:spcPct val="110000"/>
              </a:lnSpc>
            </a:pPr>
            <a:r>
              <a:rPr lang="en-US" altLang="zh-CN" sz="1600" dirty="0">
                <a:solidFill>
                  <a:srgbClr val="C00000"/>
                </a:solidFill>
                <a:latin typeface="Times New Roman" panose="02020603050405020304" pitchFamily="18" charset="0"/>
                <a:cs typeface="Times New Roman" panose="02020603050405020304" pitchFamily="18" charset="0"/>
                <a:sym typeface="+mn-ea"/>
              </a:rPr>
              <a:t>Price Discrimination</a:t>
            </a:r>
            <a:endParaRPr lang="en-US" altLang="zh-CN" sz="1600" dirty="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90204" pitchFamily="34" charset="0"/>
              <a:buChar char="•"/>
            </a:pPr>
            <a:r>
              <a:rPr lang="en-US" altLang="zh-CN" sz="1600" dirty="0">
                <a:solidFill>
                  <a:schemeClr val="tx1"/>
                </a:solidFill>
                <a:latin typeface="Times New Roman" panose="02020603050405020304" pitchFamily="18" charset="0"/>
                <a:cs typeface="Times New Roman" panose="02020603050405020304" pitchFamily="18" charset="0"/>
                <a:sym typeface="+mn-ea"/>
              </a:rPr>
              <a:t>Sinking market: Keep prices under 50 &amp; </a:t>
            </a:r>
            <a:r>
              <a:rPr lang="en-US" altLang="zh-CN" sz="1600" dirty="0">
                <a:solidFill>
                  <a:srgbClr val="C00000"/>
                </a:solidFill>
                <a:latin typeface="Times New Roman" panose="02020603050405020304" pitchFamily="18" charset="0"/>
                <a:cs typeface="Times New Roman" panose="02020603050405020304" pitchFamily="18" charset="0"/>
                <a:sym typeface="+mn-ea"/>
              </a:rPr>
              <a:t>quality grading label</a:t>
            </a:r>
            <a:r>
              <a:rPr lang="en-US" altLang="zh-CN" sz="1600" dirty="0">
                <a:solidFill>
                  <a:schemeClr val="tx1"/>
                </a:solidFill>
                <a:latin typeface="Times New Roman" panose="02020603050405020304" pitchFamily="18" charset="0"/>
                <a:cs typeface="Times New Roman" panose="02020603050405020304" pitchFamily="18" charset="0"/>
                <a:sym typeface="+mn-ea"/>
              </a:rPr>
              <a:t>.</a:t>
            </a:r>
            <a:endParaRPr lang="en-US" altLang="zh-CN"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90204" pitchFamily="34" charset="0"/>
              <a:buChar char="•"/>
            </a:pPr>
            <a:r>
              <a:rPr lang="en-US" altLang="zh-CN" sz="1600" dirty="0">
                <a:solidFill>
                  <a:schemeClr val="tx1"/>
                </a:solidFill>
                <a:latin typeface="Times New Roman" panose="02020603050405020304" pitchFamily="18" charset="0"/>
                <a:cs typeface="Times New Roman" panose="02020603050405020304" pitchFamily="18" charset="0"/>
                <a:sym typeface="+mn-ea"/>
              </a:rPr>
              <a:t>Mid-to-high-end market: Create a "quality zone" where merchants can charge 30% more.</a:t>
            </a:r>
            <a:endPar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endParaRPr>
          </a:p>
        </p:txBody>
      </p:sp>
      <p:sp>
        <p:nvSpPr>
          <p:cNvPr id="33" name="矩形: 圆角 25"/>
          <p:cNvSpPr/>
          <p:nvPr/>
        </p:nvSpPr>
        <p:spPr>
          <a:xfrm>
            <a:off x="5880100" y="3708400"/>
            <a:ext cx="6122035" cy="109918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nSpc>
                <a:spcPct val="110000"/>
              </a:lnSpc>
            </a:pPr>
            <a:r>
              <a:rPr lang="en-US" altLang="zh-CN" sz="1600" dirty="0">
                <a:solidFill>
                  <a:srgbClr val="C00000"/>
                </a:solidFill>
                <a:latin typeface="Times New Roman" panose="02020603050405020304" pitchFamily="18" charset="0"/>
                <a:cs typeface="Times New Roman" panose="02020603050405020304" pitchFamily="18" charset="0"/>
              </a:rPr>
              <a:t>Signaling Theory</a:t>
            </a:r>
          </a:p>
          <a:p>
            <a:pPr marL="285750" indent="-285750">
              <a:buFont typeface="Arial" panose="020B0604020202090204" pitchFamily="34" charset="0"/>
              <a:buChar char="•"/>
            </a:pP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C2M 2.0: Set up a </a:t>
            </a:r>
            <a:r>
              <a:rPr lang="en-US" altLang="zh-CN" sz="1600" u="none" strike="noStrike" dirty="0">
                <a:solidFill>
                  <a:srgbClr val="C00000"/>
                </a:solidFill>
                <a:effectLst/>
                <a:latin typeface="Times New Roman" panose="02020603050405020304" pitchFamily="18" charset="0"/>
                <a:cs typeface="Times New Roman" panose="02020603050405020304" pitchFamily="18" charset="0"/>
                <a:sym typeface="+mn-ea"/>
              </a:rPr>
              <a:t>Quality Co-research Fund</a:t>
            </a: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 to </a:t>
            </a:r>
            <a:r>
              <a:rPr lang="en-US" altLang="zh-CN" sz="1600" dirty="0">
                <a:solidFill>
                  <a:schemeClr val="tx1"/>
                </a:solidFill>
                <a:effectLst/>
                <a:latin typeface="Times New Roman" panose="02020603050405020304" pitchFamily="18" charset="0"/>
                <a:cs typeface="Times New Roman" panose="02020603050405020304" pitchFamily="18" charset="0"/>
                <a:sym typeface="+mn-ea"/>
              </a:rPr>
              <a:t>subsidize </a:t>
            </a: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merchants.</a:t>
            </a:r>
          </a:p>
          <a:p>
            <a:pPr marL="285750" indent="-285750">
              <a:buFont typeface="Arial" panose="020B0604020202090204" pitchFamily="34" charset="0"/>
              <a:buChar char="•"/>
            </a:pP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Elimination Mechanism: Charge a quality deposit for merchants with a return rate exceeding 15%, compelling supply chain upgrades.</a:t>
            </a:r>
          </a:p>
        </p:txBody>
      </p:sp>
      <p:sp>
        <p:nvSpPr>
          <p:cNvPr id="34" name="矩形: 圆角 25"/>
          <p:cNvSpPr/>
          <p:nvPr/>
        </p:nvSpPr>
        <p:spPr>
          <a:xfrm>
            <a:off x="5880100" y="5394325"/>
            <a:ext cx="6122035" cy="136207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l">
              <a:lnSpc>
                <a:spcPct val="110000"/>
              </a:lnSpc>
              <a:buClrTx/>
              <a:buSzTx/>
              <a:buFontTx/>
            </a:pPr>
            <a:r>
              <a:rPr lang="en-US" altLang="zh-CN" sz="1600" dirty="0">
                <a:solidFill>
                  <a:srgbClr val="C00000"/>
                </a:solidFill>
                <a:latin typeface="Times New Roman" panose="02020603050405020304" pitchFamily="18" charset="0"/>
                <a:cs typeface="Times New Roman" panose="02020603050405020304" pitchFamily="18" charset="0"/>
              </a:rPr>
              <a:t>Polycentric Governance</a:t>
            </a:r>
          </a:p>
          <a:p>
            <a:pPr marL="285750" indent="-285750">
              <a:buFont typeface="Arial" panose="020B0604020202090204" pitchFamily="34" charset="0"/>
              <a:buChar char="•"/>
            </a:pP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Merchant co-governance Committee: Invite TOP50 merchants to participate in the rule-making and voting.</a:t>
            </a:r>
          </a:p>
          <a:p>
            <a:pPr marL="285750" indent="-285750">
              <a:buFont typeface="Arial" panose="020B0604020202090204" pitchFamily="34" charset="0"/>
              <a:buChar char="•"/>
            </a:pP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Consumer empowerment: Launch </a:t>
            </a:r>
            <a:r>
              <a:rPr lang="en-US" altLang="zh-CN" sz="1600" i="0" u="none" strike="noStrike" dirty="0">
                <a:solidFill>
                  <a:srgbClr val="C00000"/>
                </a:solidFill>
                <a:effectLst/>
                <a:latin typeface="Times New Roman" panose="02020503050405090304" pitchFamily="18" charset="0"/>
                <a:cs typeface="Times New Roman" panose="02020503050405090304" pitchFamily="18" charset="0"/>
                <a:sym typeface="+mn-ea"/>
              </a:rPr>
              <a:t>Quality Crowdfunding</a:t>
            </a:r>
            <a:r>
              <a:rPr lang="en-US" altLang="zh-CN" sz="1600" u="none" strike="noStrike" dirty="0">
                <a:solidFill>
                  <a:srgbClr val="C00000"/>
                </a:solidFill>
                <a:effectLst/>
                <a:latin typeface="Times New Roman" panose="02020603050405020304" pitchFamily="18" charset="0"/>
                <a:cs typeface="Times New Roman" panose="02020603050405020304" pitchFamily="18" charset="0"/>
                <a:sym typeface="+mn-ea"/>
              </a:rPr>
              <a:t> </a:t>
            </a: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where users can advance funds in product design.</a:t>
            </a:r>
          </a:p>
        </p:txBody>
      </p:sp>
      <p:pic>
        <p:nvPicPr>
          <p:cNvPr id="43" name="图形 6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3098" y="3208311"/>
            <a:ext cx="430577" cy="430577"/>
          </a:xfrm>
          <a:prstGeom prst="rect">
            <a:avLst/>
          </a:prstGeom>
        </p:spPr>
      </p:pic>
      <p:pic>
        <p:nvPicPr>
          <p:cNvPr id="47" name="图形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7478" y="1232874"/>
            <a:ext cx="637818" cy="637818"/>
          </a:xfrm>
          <a:prstGeom prst="rect">
            <a:avLst/>
          </a:prstGeom>
        </p:spPr>
      </p:pic>
      <p:pic>
        <p:nvPicPr>
          <p:cNvPr id="35" name="图形 6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3378" y="4858813"/>
            <a:ext cx="484314" cy="4843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0" y="1265119"/>
            <a:ext cx="6459986" cy="2554545"/>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01</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Platform Introduction</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
        <p:nvSpPr>
          <p:cNvPr id="77" name="文本框 76"/>
          <p:cNvSpPr txBox="1"/>
          <p:nvPr/>
        </p:nvSpPr>
        <p:spPr>
          <a:xfrm>
            <a:off x="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79" name="文本框 76">
            <a:extLst>
              <a:ext uri="{FF2B5EF4-FFF2-40B4-BE49-F238E27FC236}">
                <a16:creationId xmlns:a16="http://schemas.microsoft.com/office/drawing/2014/main" id="{328252EB-D169-454B-B281-449C438A463A}"/>
              </a:ext>
            </a:extLst>
          </p:cNvPr>
          <p:cNvSpPr txBox="1"/>
          <p:nvPr/>
        </p:nvSpPr>
        <p:spPr>
          <a:xfrm>
            <a:off x="-225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80" name="文本框 74">
            <a:extLst>
              <a:ext uri="{FF2B5EF4-FFF2-40B4-BE49-F238E27FC236}">
                <a16:creationId xmlns:a16="http://schemas.microsoft.com/office/drawing/2014/main" id="{4117EFD9-70B5-7641-93D6-674B1B89C4F5}"/>
              </a:ext>
            </a:extLst>
          </p:cNvPr>
          <p:cNvSpPr txBox="1"/>
          <p:nvPr/>
        </p:nvSpPr>
        <p:spPr>
          <a:xfrm>
            <a:off x="-23416" y="1909837"/>
            <a:ext cx="6459986" cy="1631216"/>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04</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Conclusion</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3498760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AF11D2-7844-7742-8324-4857322C72EB}"/>
              </a:ext>
            </a:extLst>
          </p:cNvPr>
          <p:cNvSpPr>
            <a:spLocks noGrp="1"/>
          </p:cNvSpPr>
          <p:nvPr>
            <p:ph type="sldNum" sz="quarter" idx="12"/>
          </p:nvPr>
        </p:nvSpPr>
        <p:spPr/>
        <p:txBody>
          <a:bodyPr/>
          <a:lstStyle/>
          <a:p>
            <a:fld id="{3E3EE4D0-33AA-458A-9BFF-25458DAA7E46}" type="slidenum">
              <a:rPr lang="zh-CN" altLang="en-US" smtClean="0"/>
              <a:pPr/>
              <a:t>31</a:t>
            </a:fld>
            <a:endParaRPr lang="zh-CN" altLang="en-US" dirty="0"/>
          </a:p>
        </p:txBody>
      </p:sp>
      <p:sp>
        <p:nvSpPr>
          <p:cNvPr id="3" name="Subtitle 2">
            <a:extLst>
              <a:ext uri="{FF2B5EF4-FFF2-40B4-BE49-F238E27FC236}">
                <a16:creationId xmlns:a16="http://schemas.microsoft.com/office/drawing/2014/main" id="{82F31D1E-33A2-9C4F-BDFB-7CABBD5BD425}"/>
              </a:ext>
            </a:extLst>
          </p:cNvPr>
          <p:cNvSpPr>
            <a:spLocks noGrp="1"/>
          </p:cNvSpPr>
          <p:nvPr>
            <p:ph type="subTitle" idx="1"/>
          </p:nvPr>
        </p:nvSpPr>
        <p:spPr/>
        <p:txBody>
          <a:bodyPr/>
          <a:lstStyle/>
          <a:p>
            <a:r>
              <a:rPr lang="en-CN" dirty="0"/>
              <a:t>4. Conclusion</a:t>
            </a:r>
          </a:p>
        </p:txBody>
      </p:sp>
      <p:grpSp>
        <p:nvGrpSpPr>
          <p:cNvPr id="48" name="Group 47">
            <a:extLst>
              <a:ext uri="{FF2B5EF4-FFF2-40B4-BE49-F238E27FC236}">
                <a16:creationId xmlns:a16="http://schemas.microsoft.com/office/drawing/2014/main" id="{95A31393-92A8-2342-ADC2-BF806FCA03C4}"/>
              </a:ext>
            </a:extLst>
          </p:cNvPr>
          <p:cNvGrpSpPr/>
          <p:nvPr/>
        </p:nvGrpSpPr>
        <p:grpSpPr>
          <a:xfrm>
            <a:off x="649877" y="1052019"/>
            <a:ext cx="10892245" cy="5342534"/>
            <a:chOff x="719528" y="1077012"/>
            <a:chExt cx="10892245" cy="5342534"/>
          </a:xfrm>
        </p:grpSpPr>
        <p:sp>
          <p:nvSpPr>
            <p:cNvPr id="10" name="Rectangle 9">
              <a:extLst>
                <a:ext uri="{FF2B5EF4-FFF2-40B4-BE49-F238E27FC236}">
                  <a16:creationId xmlns:a16="http://schemas.microsoft.com/office/drawing/2014/main" id="{824039DF-DB17-D547-ABD5-697A514B4DA8}"/>
                </a:ext>
              </a:extLst>
            </p:cNvPr>
            <p:cNvSpPr/>
            <p:nvPr/>
          </p:nvSpPr>
          <p:spPr>
            <a:xfrm>
              <a:off x="719530" y="1077012"/>
              <a:ext cx="10892243" cy="577599"/>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i="1" dirty="0">
                  <a:solidFill>
                    <a:srgbClr val="F40009"/>
                  </a:solidFill>
                  <a:latin typeface="Times New Roman" panose="02020603050405020304" pitchFamily="18" charset="0"/>
                  <a:cs typeface="Times New Roman" panose="02020603050405020304" pitchFamily="18" charset="0"/>
                </a:rPr>
                <a:t>Why Did PDD Take Off ?</a:t>
              </a:r>
            </a:p>
          </p:txBody>
        </p:sp>
        <p:grpSp>
          <p:nvGrpSpPr>
            <p:cNvPr id="11" name="Group 10">
              <a:extLst>
                <a:ext uri="{FF2B5EF4-FFF2-40B4-BE49-F238E27FC236}">
                  <a16:creationId xmlns:a16="http://schemas.microsoft.com/office/drawing/2014/main" id="{4D85CB27-79D4-9A42-AC12-F8DE73CB634E}"/>
                </a:ext>
              </a:extLst>
            </p:cNvPr>
            <p:cNvGrpSpPr/>
            <p:nvPr/>
          </p:nvGrpSpPr>
          <p:grpSpPr>
            <a:xfrm>
              <a:off x="719528" y="2091974"/>
              <a:ext cx="10892245" cy="2783999"/>
              <a:chOff x="6356018" y="1990048"/>
              <a:chExt cx="5152809" cy="1930311"/>
            </a:xfrm>
          </p:grpSpPr>
          <p:sp>
            <p:nvSpPr>
              <p:cNvPr id="17" name="Rounded Rectangle 16">
                <a:extLst>
                  <a:ext uri="{FF2B5EF4-FFF2-40B4-BE49-F238E27FC236}">
                    <a16:creationId xmlns:a16="http://schemas.microsoft.com/office/drawing/2014/main" id="{DC554804-C8E5-3049-92EB-E4BEA09213A0}"/>
                  </a:ext>
                </a:extLst>
              </p:cNvPr>
              <p:cNvSpPr/>
              <p:nvPr/>
            </p:nvSpPr>
            <p:spPr>
              <a:xfrm>
                <a:off x="9074405" y="2857812"/>
                <a:ext cx="2204879" cy="606738"/>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Recommendation System</a:t>
                </a:r>
              </a:p>
              <a:p>
                <a:pPr algn="ctr"/>
                <a:r>
                  <a:rPr lang="en-CN" dirty="0">
                    <a:latin typeface="Times New Roman" panose="02020603050405020304" pitchFamily="18" charset="0"/>
                    <a:cs typeface="Times New Roman" panose="02020603050405020304" pitchFamily="18" charset="0"/>
                  </a:rPr>
                  <a:t>Associate with the social data </a:t>
                </a:r>
              </a:p>
            </p:txBody>
          </p:sp>
          <p:sp>
            <p:nvSpPr>
              <p:cNvPr id="18" name="Rounded Rectangle 17">
                <a:extLst>
                  <a:ext uri="{FF2B5EF4-FFF2-40B4-BE49-F238E27FC236}">
                    <a16:creationId xmlns:a16="http://schemas.microsoft.com/office/drawing/2014/main" id="{D67CF2E7-4A40-6440-B3D2-12507CC1900B}"/>
                  </a:ext>
                </a:extLst>
              </p:cNvPr>
              <p:cNvSpPr/>
              <p:nvPr/>
            </p:nvSpPr>
            <p:spPr>
              <a:xfrm>
                <a:off x="6718388" y="2128949"/>
                <a:ext cx="2204894" cy="551546"/>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Network Effect</a:t>
                </a:r>
              </a:p>
              <a:p>
                <a:pPr algn="ctr"/>
                <a:r>
                  <a:rPr lang="en-US" dirty="0">
                    <a:latin typeface="Times New Roman" panose="02020603050405020304" pitchFamily="18" charset="0"/>
                    <a:cs typeface="Times New Roman" panose="02020603050405020304" pitchFamily="18" charset="0"/>
                  </a:rPr>
                  <a:t>Direct &amp; Indirect Network Effects Cycle </a:t>
                </a:r>
                <a:endParaRPr lang="en-CN" dirty="0">
                  <a:latin typeface="Times New Roman" panose="02020603050405020304" pitchFamily="18" charset="0"/>
                  <a:cs typeface="Times New Roman" panose="02020603050405020304" pitchFamily="18" charset="0"/>
                </a:endParaRPr>
              </a:p>
            </p:txBody>
          </p:sp>
          <p:sp>
            <p:nvSpPr>
              <p:cNvPr id="19" name="Rounded Rectangle 18">
                <a:extLst>
                  <a:ext uri="{FF2B5EF4-FFF2-40B4-BE49-F238E27FC236}">
                    <a16:creationId xmlns:a16="http://schemas.microsoft.com/office/drawing/2014/main" id="{BF0508ED-72FD-C541-B315-88D9E858213A}"/>
                  </a:ext>
                </a:extLst>
              </p:cNvPr>
              <p:cNvSpPr/>
              <p:nvPr/>
            </p:nvSpPr>
            <p:spPr>
              <a:xfrm>
                <a:off x="9074376" y="2128949"/>
                <a:ext cx="2204894" cy="551546"/>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Platform Pricing</a:t>
                </a:r>
              </a:p>
              <a:p>
                <a:pPr algn="ctr"/>
                <a:r>
                  <a:rPr lang="en-US" dirty="0">
                    <a:latin typeface="Times New Roman" panose="02020603050405020304" pitchFamily="18" charset="0"/>
                    <a:cs typeface="Times New Roman" panose="02020603050405020304" pitchFamily="18" charset="0"/>
                  </a:rPr>
                  <a:t>C2M model</a:t>
                </a:r>
                <a:endParaRPr lang="en-CN" dirty="0">
                  <a:latin typeface="Times New Roman" panose="02020603050405020304" pitchFamily="18" charset="0"/>
                  <a:cs typeface="Times New Roman" panose="02020603050405020304" pitchFamily="18" charset="0"/>
                </a:endParaRPr>
              </a:p>
            </p:txBody>
          </p:sp>
          <p:sp>
            <p:nvSpPr>
              <p:cNvPr id="20" name="Rounded Rectangle 19">
                <a:extLst>
                  <a:ext uri="{FF2B5EF4-FFF2-40B4-BE49-F238E27FC236}">
                    <a16:creationId xmlns:a16="http://schemas.microsoft.com/office/drawing/2014/main" id="{99ACA63D-F132-0446-80A5-CFCEB9C4E2A0}"/>
                  </a:ext>
                </a:extLst>
              </p:cNvPr>
              <p:cNvSpPr/>
              <p:nvPr/>
            </p:nvSpPr>
            <p:spPr>
              <a:xfrm>
                <a:off x="6718388" y="2857812"/>
                <a:ext cx="2204890" cy="606738"/>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Online Reputation</a:t>
                </a:r>
              </a:p>
              <a:p>
                <a:pPr algn="ctr"/>
                <a:r>
                  <a:rPr lang="en-US" dirty="0">
                    <a:latin typeface="Times New Roman" panose="02020603050405020304" pitchFamily="18" charset="0"/>
                    <a:cs typeface="Times New Roman" panose="02020603050405020304" pitchFamily="18" charset="0"/>
                  </a:rPr>
                  <a:t>“New brand plan2.0” +  “Billion subsidy”</a:t>
                </a:r>
              </a:p>
            </p:txBody>
          </p:sp>
          <p:sp>
            <p:nvSpPr>
              <p:cNvPr id="21" name="Rectangle 20">
                <a:extLst>
                  <a:ext uri="{FF2B5EF4-FFF2-40B4-BE49-F238E27FC236}">
                    <a16:creationId xmlns:a16="http://schemas.microsoft.com/office/drawing/2014/main" id="{9585DD0D-A3DE-A24D-A0D8-9500944AB7E2}"/>
                  </a:ext>
                </a:extLst>
              </p:cNvPr>
              <p:cNvSpPr/>
              <p:nvPr/>
            </p:nvSpPr>
            <p:spPr>
              <a:xfrm>
                <a:off x="6356018" y="1990048"/>
                <a:ext cx="5152809" cy="1930311"/>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800" b="1" dirty="0">
                    <a:solidFill>
                      <a:schemeClr val="tx1"/>
                    </a:solidFill>
                    <a:latin typeface="Times New Roman" panose="02020603050405020304" pitchFamily="18" charset="0"/>
                    <a:ea typeface="优设标题黑" panose="00000500000000000000" pitchFamily="2" charset="-122"/>
                    <a:cs typeface="Times New Roman" panose="02020603050405020304" pitchFamily="18" charset="0"/>
                  </a:rPr>
                  <a:t>Theoretical Analysis</a:t>
                </a:r>
              </a:p>
              <a:p>
                <a:pPr algn="ctr"/>
                <a:r>
                  <a:rPr lang="en-US" sz="1600" b="1" i="1" dirty="0">
                    <a:solidFill>
                      <a:srgbClr val="F40009"/>
                    </a:solidFill>
                    <a:latin typeface="Times New Roman" panose="02020603050405020304" pitchFamily="18" charset="0"/>
                    <a:cs typeface="Times New Roman" panose="02020603050405020304" pitchFamily="18" charset="0"/>
                  </a:rPr>
                  <a:t>How does PDD deal with the problem of fakes</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 (see the online reputation system)</a:t>
                </a:r>
                <a:endParaRPr lang="en-CN" sz="1600" b="1" i="1" dirty="0">
                  <a:solidFill>
                    <a:srgbClr val="F40009"/>
                  </a:solidFill>
                  <a:latin typeface="Times New Roman" panose="02020603050405020304" pitchFamily="18" charset="0"/>
                  <a:cs typeface="Times New Roman" panose="02020603050405020304" pitchFamily="18" charset="0"/>
                </a:endParaRPr>
              </a:p>
            </p:txBody>
          </p:sp>
        </p:grpSp>
        <p:sp>
          <p:nvSpPr>
            <p:cNvPr id="12" name="Rectangle 11">
              <a:extLst>
                <a:ext uri="{FF2B5EF4-FFF2-40B4-BE49-F238E27FC236}">
                  <a16:creationId xmlns:a16="http://schemas.microsoft.com/office/drawing/2014/main" id="{21A79AB9-71B8-A140-9125-B16A1391B727}"/>
                </a:ext>
              </a:extLst>
            </p:cNvPr>
            <p:cNvSpPr/>
            <p:nvPr/>
          </p:nvSpPr>
          <p:spPr>
            <a:xfrm>
              <a:off x="719528" y="5448738"/>
              <a:ext cx="10892245" cy="970808"/>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dirty="0">
                  <a:solidFill>
                    <a:schemeClr val="tx1"/>
                  </a:solidFill>
                  <a:latin typeface="Times New Roman" panose="02020603050405020304" pitchFamily="18" charset="0"/>
                  <a:cs typeface="Times New Roman" panose="02020603050405020304" pitchFamily="18" charset="0"/>
                </a:rPr>
                <a:t>Extension</a:t>
              </a:r>
            </a:p>
            <a:p>
              <a:pPr algn="ctr"/>
              <a:r>
                <a:rPr lang="en-US" sz="1600" b="1" i="1" dirty="0">
                  <a:solidFill>
                    <a:srgbClr val="F40009"/>
                  </a:solidFill>
                  <a:latin typeface="Times New Roman" panose="02020603050405020304" pitchFamily="18" charset="0"/>
                  <a:cs typeface="Times New Roman" panose="02020603050405020304" pitchFamily="18" charset="0"/>
                </a:rPr>
                <a:t>Can PDD</a:t>
              </a:r>
              <a:r>
                <a:rPr lang="en-US" altLang="zh-CN" sz="1600" b="1" i="1" dirty="0">
                  <a:solidFill>
                    <a:srgbClr val="F40009"/>
                  </a:solidFill>
                  <a:latin typeface="Times New Roman" panose="02020603050405020304" pitchFamily="18" charset="0"/>
                  <a:cs typeface="Times New Roman" panose="02020603050405020304" pitchFamily="18" charset="0"/>
                </a:rPr>
                <a:t>’</a:t>
              </a:r>
              <a:r>
                <a:rPr lang="en-US" sz="1600" b="1" i="1" dirty="0">
                  <a:solidFill>
                    <a:srgbClr val="F40009"/>
                  </a:solidFill>
                  <a:latin typeface="Times New Roman" panose="02020603050405020304" pitchFamily="18" charset="0"/>
                  <a:cs typeface="Times New Roman" panose="02020603050405020304" pitchFamily="18" charset="0"/>
                </a:rPr>
                <a:t>s path to success be replicated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 No !</a:t>
              </a:r>
            </a:p>
            <a:p>
              <a:pPr algn="ctr"/>
              <a:r>
                <a:rPr lang="en-US" sz="1600" b="1" i="1" dirty="0">
                  <a:solidFill>
                    <a:srgbClr val="F40009"/>
                  </a:solidFill>
                  <a:latin typeface="Times New Roman" panose="02020603050405020304" pitchFamily="18" charset="0"/>
                  <a:cs typeface="Times New Roman" panose="02020603050405020304" pitchFamily="18" charset="0"/>
                </a:rPr>
                <a:t>What is the future direction of PDD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 Pricing, Quality and Governance Combination.</a:t>
              </a:r>
              <a:endParaRPr lang="en-CN" sz="1600" b="1" i="1" dirty="0">
                <a:solidFill>
                  <a:srgbClr val="F40009"/>
                </a:solidFill>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76B58A0F-E1E5-E14F-BC77-B7931F6B5117}"/>
                </a:ext>
              </a:extLst>
            </p:cNvPr>
            <p:cNvCxnSpPr>
              <a:cxnSpLocks/>
              <a:stCxn id="10" idx="2"/>
              <a:endCxn id="21" idx="0"/>
            </p:cNvCxnSpPr>
            <p:nvPr/>
          </p:nvCxnSpPr>
          <p:spPr>
            <a:xfrm flipH="1">
              <a:off x="6165651" y="1654611"/>
              <a:ext cx="1" cy="437363"/>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E5B2F7-DFB4-1C47-9689-B10A38E5D5DF}"/>
                </a:ext>
              </a:extLst>
            </p:cNvPr>
            <p:cNvCxnSpPr>
              <a:cxnSpLocks/>
              <a:stCxn id="21" idx="2"/>
              <a:endCxn id="12" idx="0"/>
            </p:cNvCxnSpPr>
            <p:nvPr/>
          </p:nvCxnSpPr>
          <p:spPr>
            <a:xfrm>
              <a:off x="6165651" y="4875973"/>
              <a:ext cx="0" cy="57276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2606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341" y="175392"/>
            <a:ext cx="166885" cy="166885"/>
          </a:xfrm>
          <a:prstGeom prst="rect">
            <a:avLst/>
          </a:prstGeom>
        </p:spPr>
      </p:pic>
      <p:sp>
        <p:nvSpPr>
          <p:cNvPr id="25" name="文本框 24"/>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40" name="文本框 39"/>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pic>
        <p:nvPicPr>
          <p:cNvPr id="47" name="图形 4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82207" y="6041364"/>
            <a:ext cx="815006" cy="711796"/>
          </a:xfrm>
          <a:prstGeom prst="rect">
            <a:avLst/>
          </a:prstGeom>
        </p:spPr>
      </p:pic>
      <p:grpSp>
        <p:nvGrpSpPr>
          <p:cNvPr id="3" name="Group 2">
            <a:extLst>
              <a:ext uri="{FF2B5EF4-FFF2-40B4-BE49-F238E27FC236}">
                <a16:creationId xmlns:a16="http://schemas.microsoft.com/office/drawing/2014/main" id="{B21ECC5B-1141-1C4E-B5EC-E423CE943A0B}"/>
              </a:ext>
            </a:extLst>
          </p:cNvPr>
          <p:cNvGrpSpPr/>
          <p:nvPr/>
        </p:nvGrpSpPr>
        <p:grpSpPr>
          <a:xfrm>
            <a:off x="0" y="897345"/>
            <a:ext cx="7135542" cy="4476901"/>
            <a:chOff x="187035" y="667305"/>
            <a:chExt cx="7042026" cy="4476901"/>
          </a:xfrm>
        </p:grpSpPr>
        <p:sp>
          <p:nvSpPr>
            <p:cNvPr id="21" name="文本框 20"/>
            <p:cNvSpPr txBox="1"/>
            <p:nvPr/>
          </p:nvSpPr>
          <p:spPr>
            <a:xfrm>
              <a:off x="191721" y="667305"/>
              <a:ext cx="496293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3" name="文本框 22"/>
            <p:cNvSpPr txBox="1"/>
            <p:nvPr/>
          </p:nvSpPr>
          <p:spPr>
            <a:xfrm>
              <a:off x="187036" y="2244036"/>
              <a:ext cx="7042025" cy="1323439"/>
            </a:xfrm>
            <a:prstGeom prst="rect">
              <a:avLst/>
            </a:prstGeom>
            <a:noFill/>
          </p:spPr>
          <p:txBody>
            <a:bodyPr wrap="square" rtlCol="0">
              <a:spAutoFit/>
            </a:bodyPr>
            <a:lstStyle/>
            <a:p>
              <a:r>
                <a:rPr lang="en-CN" altLang="zh-CN" sz="8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Thank</a:t>
              </a:r>
              <a:r>
                <a:rPr lang="zh-CN" altLang="en-US" sz="8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a:t>
              </a:r>
              <a:r>
                <a:rPr lang="en-US" altLang="zh-CN" sz="8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You</a:t>
              </a:r>
              <a:endParaRPr lang="en-US" altLang="zh-CN" sz="8000" dirty="0">
                <a:solidFill>
                  <a:schemeClr val="bg1"/>
                </a:solidFill>
                <a:latin typeface="优设标题黑" panose="00000500000000000000" pitchFamily="2" charset="-122"/>
                <a:ea typeface="优设标题黑" panose="00000500000000000000" pitchFamily="2" charset="-122"/>
              </a:endParaRPr>
            </a:p>
          </p:txBody>
        </p:sp>
        <p:sp>
          <p:nvSpPr>
            <p:cNvPr id="29" name="TextBox 28">
              <a:extLst>
                <a:ext uri="{FF2B5EF4-FFF2-40B4-BE49-F238E27FC236}">
                  <a16:creationId xmlns:a16="http://schemas.microsoft.com/office/drawing/2014/main" id="{7560EAB3-A9EF-0149-A4F0-6EF73D43C2EB}"/>
                </a:ext>
              </a:extLst>
            </p:cNvPr>
            <p:cNvSpPr txBox="1"/>
            <p:nvPr/>
          </p:nvSpPr>
          <p:spPr>
            <a:xfrm>
              <a:off x="187035" y="4220876"/>
              <a:ext cx="7042026" cy="923330"/>
            </a:xfrm>
            <a:prstGeom prst="rect">
              <a:avLst/>
            </a:prstGeom>
            <a:noFill/>
          </p:spPr>
          <p:txBody>
            <a:bodyPr wrap="square">
              <a:spAutoFit/>
            </a:bodyPr>
            <a:lstStyle/>
            <a:p>
              <a:r>
                <a:rPr lang="en-CN" altLang="zh-CN" sz="1800" dirty="0">
                  <a:solidFill>
                    <a:schemeClr val="bg1"/>
                  </a:solidFill>
                  <a:latin typeface="优设标题黑" panose="00000500000000000000" pitchFamily="2" charset="-122"/>
                  <a:ea typeface="优设标题黑" panose="00000500000000000000" pitchFamily="2" charset="-122"/>
                </a:rPr>
                <a:t>April</a:t>
              </a:r>
              <a:r>
                <a:rPr lang="zh-CN" altLang="en-US" sz="1800" dirty="0">
                  <a:solidFill>
                    <a:schemeClr val="bg1"/>
                  </a:solidFill>
                  <a:latin typeface="优设标题黑" panose="00000500000000000000" pitchFamily="2" charset="-122"/>
                  <a:ea typeface="优设标题黑" panose="00000500000000000000" pitchFamily="2" charset="-122"/>
                </a:rPr>
                <a:t> </a:t>
              </a:r>
              <a:r>
                <a:rPr lang="en-US" altLang="zh-CN" sz="1800" dirty="0">
                  <a:solidFill>
                    <a:schemeClr val="bg1"/>
                  </a:solidFill>
                  <a:latin typeface="优设标题黑" panose="00000500000000000000" pitchFamily="2" charset="-122"/>
                  <a:ea typeface="优设标题黑" panose="00000500000000000000" pitchFamily="2" charset="-122"/>
                </a:rPr>
                <a:t>18</a:t>
              </a:r>
              <a:r>
                <a:rPr lang="en-US" altLang="zh-CN" sz="1800" baseline="30000" dirty="0">
                  <a:solidFill>
                    <a:schemeClr val="bg1"/>
                  </a:solidFill>
                  <a:latin typeface="优设标题黑" panose="00000500000000000000" pitchFamily="2" charset="-122"/>
                  <a:ea typeface="优设标题黑" panose="00000500000000000000" pitchFamily="2" charset="-122"/>
                </a:rPr>
                <a:t>th</a:t>
              </a:r>
              <a:r>
                <a:rPr lang="en-US" altLang="zh-CN" sz="1800" dirty="0">
                  <a:solidFill>
                    <a:schemeClr val="bg1"/>
                  </a:solidFill>
                  <a:latin typeface="优设标题黑" panose="00000500000000000000" pitchFamily="2" charset="-122"/>
                  <a:ea typeface="优设标题黑" panose="00000500000000000000" pitchFamily="2" charset="-122"/>
                </a:rPr>
                <a:t>, 2025</a:t>
              </a:r>
            </a:p>
            <a:p>
              <a:r>
                <a:rPr lang="en-US" altLang="zh-CN" dirty="0">
                  <a:solidFill>
                    <a:schemeClr val="bg1"/>
                  </a:solidFill>
                  <a:latin typeface="优设标题黑" panose="00000500000000000000" pitchFamily="2" charset="-122"/>
                  <a:ea typeface="优设标题黑" panose="00000500000000000000" pitchFamily="2" charset="-122"/>
                </a:rPr>
                <a:t>Group 1: Kai Ren, </a:t>
              </a:r>
              <a:r>
                <a:rPr lang="en-US" altLang="zh-CN" dirty="0" err="1">
                  <a:solidFill>
                    <a:schemeClr val="bg1"/>
                  </a:solidFill>
                  <a:latin typeface="优设标题黑" panose="00000500000000000000" pitchFamily="2" charset="-122"/>
                  <a:ea typeface="优设标题黑" panose="00000500000000000000" pitchFamily="2" charset="-122"/>
                </a:rPr>
                <a:t>PeiHua</a:t>
              </a:r>
              <a:r>
                <a:rPr lang="en-US" altLang="zh-CN" dirty="0">
                  <a:solidFill>
                    <a:schemeClr val="bg1"/>
                  </a:solidFill>
                  <a:latin typeface="优设标题黑" panose="00000500000000000000" pitchFamily="2" charset="-122"/>
                  <a:ea typeface="优设标题黑" panose="00000500000000000000" pitchFamily="2" charset="-122"/>
                </a:rPr>
                <a:t> Ji, </a:t>
              </a:r>
              <a:r>
                <a:rPr lang="en-US" altLang="zh-CN" dirty="0" err="1">
                  <a:solidFill>
                    <a:schemeClr val="bg1"/>
                  </a:solidFill>
                  <a:latin typeface="优设标题黑" panose="00000500000000000000" pitchFamily="2" charset="-122"/>
                  <a:ea typeface="优设标题黑" panose="00000500000000000000" pitchFamily="2" charset="-122"/>
                </a:rPr>
                <a:t>JunWen</a:t>
              </a:r>
              <a:r>
                <a:rPr lang="en-US" altLang="zh-CN" dirty="0">
                  <a:solidFill>
                    <a:schemeClr val="bg1"/>
                  </a:solidFill>
                  <a:latin typeface="优设标题黑" panose="00000500000000000000" pitchFamily="2" charset="-122"/>
                  <a:ea typeface="优设标题黑" panose="00000500000000000000" pitchFamily="2" charset="-122"/>
                </a:rPr>
                <a:t> Luo, </a:t>
              </a:r>
              <a:r>
                <a:rPr lang="en-US" altLang="zh-CN" dirty="0" err="1">
                  <a:solidFill>
                    <a:schemeClr val="bg1"/>
                  </a:solidFill>
                  <a:latin typeface="优设标题黑" panose="00000500000000000000" pitchFamily="2" charset="-122"/>
                  <a:ea typeface="优设标题黑" panose="00000500000000000000" pitchFamily="2" charset="-122"/>
                </a:rPr>
                <a:t>FeiFan</a:t>
              </a:r>
              <a:r>
                <a:rPr lang="en-US" altLang="zh-CN" dirty="0">
                  <a:solidFill>
                    <a:schemeClr val="bg1"/>
                  </a:solidFill>
                  <a:latin typeface="优设标题黑" panose="00000500000000000000" pitchFamily="2" charset="-122"/>
                  <a:ea typeface="优设标题黑" panose="00000500000000000000" pitchFamily="2" charset="-122"/>
                </a:rPr>
                <a:t> Xu,</a:t>
              </a:r>
            </a:p>
            <a:p>
              <a:r>
                <a:rPr lang="en-US" altLang="zh-CN" dirty="0">
                  <a:solidFill>
                    <a:schemeClr val="bg1"/>
                  </a:solidFill>
                  <a:latin typeface="优设标题黑" panose="00000500000000000000" pitchFamily="2" charset="-122"/>
                  <a:ea typeface="优设标题黑" panose="00000500000000000000" pitchFamily="2" charset="-122"/>
                </a:rPr>
                <a:t>        </a:t>
              </a:r>
              <a:r>
                <a:rPr lang="en-US" altLang="zh-CN" sz="1000" dirty="0">
                  <a:solidFill>
                    <a:schemeClr val="bg1"/>
                  </a:solidFill>
                  <a:latin typeface="优设标题黑" panose="00000500000000000000" pitchFamily="2" charset="-122"/>
                  <a:ea typeface="优设标题黑" panose="00000500000000000000" pitchFamily="2" charset="-122"/>
                </a:rPr>
                <a:t> </a:t>
              </a:r>
              <a:r>
                <a:rPr lang="en-US" altLang="zh-CN" dirty="0">
                  <a:solidFill>
                    <a:schemeClr val="bg1"/>
                  </a:solidFill>
                  <a:latin typeface="优设标题黑" panose="00000500000000000000" pitchFamily="2" charset="-122"/>
                  <a:ea typeface="优设标题黑" panose="00000500000000000000" pitchFamily="2" charset="-122"/>
                </a:rPr>
                <a:t>Lei Cheng, Chang Li</a:t>
              </a:r>
              <a:endParaRPr lang="en-US" altLang="zh-CN" sz="1800" dirty="0">
                <a:solidFill>
                  <a:schemeClr val="bg1"/>
                </a:solidFill>
                <a:latin typeface="优设标题黑" panose="00000500000000000000" pitchFamily="2" charset="-122"/>
                <a:ea typeface="优设标题黑" panose="00000500000000000000" pitchFamily="2" charset="-122"/>
              </a:endParaRPr>
            </a:p>
          </p:txBody>
        </p:sp>
      </p:grpSp>
    </p:spTree>
    <p:extLst>
      <p:ext uri="{BB962C8B-B14F-4D97-AF65-F5344CB8AC3E}">
        <p14:creationId xmlns:p14="http://schemas.microsoft.com/office/powerpoint/2010/main" val="2997112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94518-58D3-8541-BA5F-51FCABD9D18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4</a:t>
            </a:fld>
            <a:endParaRPr lang="zh-CN" altLang="en-US" dirty="0"/>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CN" dirty="0"/>
              <a:t>1.1 Take</a:t>
            </a:r>
            <a:r>
              <a:rPr lang="zh-CN" altLang="en-US" dirty="0"/>
              <a:t> </a:t>
            </a:r>
            <a:r>
              <a:rPr lang="en-CN" dirty="0"/>
              <a:t>Off of </a:t>
            </a:r>
            <a:r>
              <a:rPr lang="en-CN" dirty="0">
                <a:solidFill>
                  <a:srgbClr val="F50008"/>
                </a:solidFill>
              </a:rPr>
              <a:t>PDD</a:t>
            </a:r>
          </a:p>
        </p:txBody>
      </p:sp>
      <p:sp>
        <p:nvSpPr>
          <p:cNvPr id="5" name="矩形 12">
            <a:extLst>
              <a:ext uri="{FF2B5EF4-FFF2-40B4-BE49-F238E27FC236}">
                <a16:creationId xmlns:a16="http://schemas.microsoft.com/office/drawing/2014/main" id="{3D350523-6EFE-6E4F-9763-FA93BBDD831B}"/>
              </a:ext>
            </a:extLst>
          </p:cNvPr>
          <p:cNvSpPr/>
          <p:nvPr/>
        </p:nvSpPr>
        <p:spPr>
          <a:xfrm>
            <a:off x="2" y="775568"/>
            <a:ext cx="12191998" cy="2683103"/>
          </a:xfrm>
          <a:prstGeom prst="rect">
            <a:avLst/>
          </a:prstGeom>
          <a:solidFill>
            <a:srgbClr val="F5000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17">
            <a:extLst>
              <a:ext uri="{FF2B5EF4-FFF2-40B4-BE49-F238E27FC236}">
                <a16:creationId xmlns:a16="http://schemas.microsoft.com/office/drawing/2014/main" id="{912D3A4C-1F9F-F54F-845C-3113D58FB938}"/>
              </a:ext>
            </a:extLst>
          </p:cNvPr>
          <p:cNvPicPr>
            <a:picLocks noChangeAspect="1"/>
          </p:cNvPicPr>
          <p:nvPr/>
        </p:nvPicPr>
        <p:blipFill rotWithShape="1">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6338" t="10148" r="8901" b="50262"/>
          <a:stretch/>
        </p:blipFill>
        <p:spPr>
          <a:xfrm>
            <a:off x="2" y="771112"/>
            <a:ext cx="8631111" cy="2687559"/>
          </a:xfrm>
          <a:prstGeom prst="rect">
            <a:avLst/>
          </a:prstGeom>
        </p:spPr>
      </p:pic>
      <p:sp>
        <p:nvSpPr>
          <p:cNvPr id="10" name="文本框 5">
            <a:extLst>
              <a:ext uri="{FF2B5EF4-FFF2-40B4-BE49-F238E27FC236}">
                <a16:creationId xmlns:a16="http://schemas.microsoft.com/office/drawing/2014/main" id="{1C5E0860-E24C-5F4F-B5CB-8CECAB15E880}"/>
              </a:ext>
            </a:extLst>
          </p:cNvPr>
          <p:cNvSpPr txBox="1"/>
          <p:nvPr/>
        </p:nvSpPr>
        <p:spPr>
          <a:xfrm>
            <a:off x="381965" y="960729"/>
            <a:ext cx="6472349" cy="2308324"/>
          </a:xfrm>
          <a:prstGeom prst="rect">
            <a:avLst/>
          </a:prstGeom>
          <a:noFill/>
        </p:spPr>
        <p:txBody>
          <a:bodyPr wrap="square" rtlCol="0">
            <a:spAutoFit/>
          </a:bodyPr>
          <a:lstStyle/>
          <a:p>
            <a:r>
              <a:rPr lang="en-US" altLang="zh-CN" sz="2200" b="1" dirty="0" err="1">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Pinduoduo</a:t>
            </a:r>
            <a:r>
              <a:rPr lang="en-US" altLang="zh-CN" sz="2200"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 (PDD) is a mainstream e-commerce platform on China's mobile internet.</a:t>
            </a:r>
          </a:p>
          <a:p>
            <a:endParaRPr lang="en-US" altLang="zh-CN"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endParaRPr>
          </a:p>
          <a:p>
            <a:pPr marL="342900" indent="-342900">
              <a:buFont typeface="Wingdings" pitchFamily="2" charset="2"/>
              <a:buChar char="v"/>
            </a:pPr>
            <a:r>
              <a:rPr lang="en-US" altLang="zh-CN" sz="2000"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It is a third-party social e-commerce platform that specializes in </a:t>
            </a:r>
            <a:r>
              <a:rPr lang="en-US" altLang="zh-CN" sz="2000" b="1" i="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C2M group shopping</a:t>
            </a:r>
            <a:r>
              <a:rPr lang="en-US" altLang="zh-CN" sz="20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a:t>
            </a:r>
          </a:p>
          <a:p>
            <a:pPr marL="342900" indent="-342900">
              <a:buFont typeface="Wingdings" pitchFamily="2" charset="2"/>
              <a:buChar char="v"/>
            </a:pPr>
            <a:r>
              <a:rPr lang="en-US" altLang="zh-CN" sz="2000"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Users can initiate group purchases with friends, family, neighbors, etc. to </a:t>
            </a:r>
            <a:r>
              <a:rPr lang="en-US" altLang="zh-CN" sz="2000" b="1" i="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buy goods at lower prices.</a:t>
            </a:r>
            <a:endParaRPr lang="zh-CN" altLang="en-US" sz="2000" i="1" dirty="0">
              <a:solidFill>
                <a:schemeClr val="accent4">
                  <a:lumMod val="40000"/>
                  <a:lumOff val="60000"/>
                </a:schemeClr>
              </a:solidFill>
              <a:latin typeface="Times New Roman" panose="02020603050405020304" pitchFamily="18" charset="0"/>
              <a:ea typeface="阿里健康体2.0 中文 85 B" panose="02000700000000000000" pitchFamily="2" charset="-122"/>
              <a:cs typeface="Times New Roman" panose="02020603050405020304" pitchFamily="18" charset="0"/>
            </a:endParaRPr>
          </a:p>
        </p:txBody>
      </p:sp>
      <p:grpSp>
        <p:nvGrpSpPr>
          <p:cNvPr id="32" name="Group 31">
            <a:extLst>
              <a:ext uri="{FF2B5EF4-FFF2-40B4-BE49-F238E27FC236}">
                <a16:creationId xmlns:a16="http://schemas.microsoft.com/office/drawing/2014/main" id="{556D1685-D186-DB4E-B110-A83B8E879CF1}"/>
              </a:ext>
            </a:extLst>
          </p:cNvPr>
          <p:cNvGrpSpPr/>
          <p:nvPr/>
        </p:nvGrpSpPr>
        <p:grpSpPr>
          <a:xfrm>
            <a:off x="7236276" y="961735"/>
            <a:ext cx="4573759" cy="702100"/>
            <a:chOff x="7176603" y="886346"/>
            <a:chExt cx="4573759" cy="702100"/>
          </a:xfrm>
        </p:grpSpPr>
        <p:grpSp>
          <p:nvGrpSpPr>
            <p:cNvPr id="29" name="Group 28">
              <a:extLst>
                <a:ext uri="{FF2B5EF4-FFF2-40B4-BE49-F238E27FC236}">
                  <a16:creationId xmlns:a16="http://schemas.microsoft.com/office/drawing/2014/main" id="{81F91729-7139-1740-B2CF-4FAB0E7BAACD}"/>
                </a:ext>
              </a:extLst>
            </p:cNvPr>
            <p:cNvGrpSpPr/>
            <p:nvPr/>
          </p:nvGrpSpPr>
          <p:grpSpPr>
            <a:xfrm>
              <a:off x="7176603" y="886346"/>
              <a:ext cx="2122443" cy="702100"/>
              <a:chOff x="9493933" y="877063"/>
              <a:chExt cx="2122443" cy="702100"/>
            </a:xfrm>
          </p:grpSpPr>
          <p:sp>
            <p:nvSpPr>
              <p:cNvPr id="16" name="Rounded Rectangle 15">
                <a:extLst>
                  <a:ext uri="{FF2B5EF4-FFF2-40B4-BE49-F238E27FC236}">
                    <a16:creationId xmlns:a16="http://schemas.microsoft.com/office/drawing/2014/main" id="{80A7F62F-984C-A341-B4A7-B6FBAD6D70A6}"/>
                  </a:ext>
                </a:extLst>
              </p:cNvPr>
              <p:cNvSpPr/>
              <p:nvPr/>
            </p:nvSpPr>
            <p:spPr>
              <a:xfrm>
                <a:off x="9493933" y="877063"/>
                <a:ext cx="2122443" cy="702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800" b="1" dirty="0">
                    <a:solidFill>
                      <a:srgbClr val="9F0007"/>
                    </a:solidFill>
                    <a:latin typeface="Times New Roman" panose="02020603050405020304" pitchFamily="18" charset="0"/>
                    <a:ea typeface="阿里健康体2.0 中文 85 B" panose="02000700000000000000" pitchFamily="2" charset="-122"/>
                    <a:cs typeface="Times New Roman" panose="02020603050405020304" pitchFamily="18" charset="0"/>
                  </a:rPr>
                  <a:t>Founder</a:t>
                </a:r>
              </a:p>
              <a:p>
                <a:pPr algn="r"/>
                <a:r>
                  <a:rPr lang="en-US" altLang="zh-CN" sz="1800" dirty="0">
                    <a:solidFill>
                      <a:srgbClr val="9F0007"/>
                    </a:solidFill>
                    <a:latin typeface="Times New Roman" panose="02020603050405020304" pitchFamily="18" charset="0"/>
                    <a:ea typeface="阿里健康体2.0 中文 85 B" panose="02000700000000000000" pitchFamily="2" charset="-122"/>
                    <a:cs typeface="Times New Roman" panose="02020603050405020304" pitchFamily="18" charset="0"/>
                  </a:rPr>
                  <a:t>Huang Zheng</a:t>
                </a: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pic>
            <p:nvPicPr>
              <p:cNvPr id="11" name="图形 16">
                <a:extLst>
                  <a:ext uri="{FF2B5EF4-FFF2-40B4-BE49-F238E27FC236}">
                    <a16:creationId xmlns:a16="http://schemas.microsoft.com/office/drawing/2014/main" id="{9C40AE30-9245-CB44-A87A-83C2B67B4E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4555" y="982615"/>
                <a:ext cx="482891" cy="482891"/>
              </a:xfrm>
              <a:prstGeom prst="rect">
                <a:avLst/>
              </a:prstGeom>
            </p:spPr>
          </p:pic>
        </p:grpSp>
        <p:grpSp>
          <p:nvGrpSpPr>
            <p:cNvPr id="30" name="Group 29">
              <a:extLst>
                <a:ext uri="{FF2B5EF4-FFF2-40B4-BE49-F238E27FC236}">
                  <a16:creationId xmlns:a16="http://schemas.microsoft.com/office/drawing/2014/main" id="{BE561C3E-0FCC-D144-87CB-CF9DC1613BCB}"/>
                </a:ext>
              </a:extLst>
            </p:cNvPr>
            <p:cNvGrpSpPr/>
            <p:nvPr/>
          </p:nvGrpSpPr>
          <p:grpSpPr>
            <a:xfrm>
              <a:off x="9433848" y="886346"/>
              <a:ext cx="2316514" cy="702100"/>
              <a:chOff x="9210554" y="1684724"/>
              <a:chExt cx="2316514" cy="702100"/>
            </a:xfrm>
          </p:grpSpPr>
          <p:sp>
            <p:nvSpPr>
              <p:cNvPr id="17" name="Rounded Rectangle 16">
                <a:extLst>
                  <a:ext uri="{FF2B5EF4-FFF2-40B4-BE49-F238E27FC236}">
                    <a16:creationId xmlns:a16="http://schemas.microsoft.com/office/drawing/2014/main" id="{FD34C34C-E2DB-BE4D-ACC1-76259374F2B9}"/>
                  </a:ext>
                </a:extLst>
              </p:cNvPr>
              <p:cNvSpPr/>
              <p:nvPr/>
            </p:nvSpPr>
            <p:spPr>
              <a:xfrm>
                <a:off x="9210554" y="1684724"/>
                <a:ext cx="2316514" cy="702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800" b="1" dirty="0">
                    <a:solidFill>
                      <a:srgbClr val="9F0007"/>
                    </a:solidFill>
                    <a:latin typeface="Times New Roman" panose="02020603050405020304" pitchFamily="18" charset="0"/>
                    <a:ea typeface="阿里妈妈数黑体" pitchFamily="2" charset="-122"/>
                    <a:cs typeface="Times New Roman" panose="02020603050405020304" pitchFamily="18" charset="0"/>
                  </a:rPr>
                  <a:t>Created</a:t>
                </a:r>
              </a:p>
              <a:p>
                <a:pPr algn="r"/>
                <a:r>
                  <a:rPr lang="en-US" altLang="zh-CN" sz="1800" dirty="0">
                    <a:solidFill>
                      <a:srgbClr val="9F0007"/>
                    </a:solidFill>
                    <a:latin typeface="Times New Roman" panose="02020603050405020304" pitchFamily="18" charset="0"/>
                    <a:ea typeface="阿里妈妈数黑体" pitchFamily="2" charset="-122"/>
                    <a:cs typeface="Times New Roman" panose="02020603050405020304" pitchFamily="18" charset="0"/>
                  </a:rPr>
                  <a:t>September 2015</a:t>
                </a: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pic>
            <p:nvPicPr>
              <p:cNvPr id="13" name="图形 25">
                <a:extLst>
                  <a:ext uri="{FF2B5EF4-FFF2-40B4-BE49-F238E27FC236}">
                    <a16:creationId xmlns:a16="http://schemas.microsoft.com/office/drawing/2014/main" id="{41528E6A-173B-544E-ADF5-D17BD5FACE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0183" y="1814012"/>
                <a:ext cx="443524" cy="443524"/>
              </a:xfrm>
              <a:prstGeom prst="rect">
                <a:avLst/>
              </a:prstGeom>
            </p:spPr>
          </p:pic>
        </p:grpSp>
      </p:grpSp>
      <p:graphicFrame>
        <p:nvGraphicFramePr>
          <p:cNvPr id="20" name="Chart 19">
            <a:extLst>
              <a:ext uri="{FF2B5EF4-FFF2-40B4-BE49-F238E27FC236}">
                <a16:creationId xmlns:a16="http://schemas.microsoft.com/office/drawing/2014/main" id="{C650F09D-CFAA-984F-B6CA-D820A409036E}"/>
              </a:ext>
            </a:extLst>
          </p:cNvPr>
          <p:cNvGraphicFramePr>
            <a:graphicFrameLocks/>
          </p:cNvGraphicFramePr>
          <p:nvPr>
            <p:extLst>
              <p:ext uri="{D42A27DB-BD31-4B8C-83A1-F6EECF244321}">
                <p14:modId xmlns:p14="http://schemas.microsoft.com/office/powerpoint/2010/main" val="209830758"/>
              </p:ext>
            </p:extLst>
          </p:nvPr>
        </p:nvGraphicFramePr>
        <p:xfrm>
          <a:off x="172701" y="3570974"/>
          <a:ext cx="3835977" cy="2743200"/>
        </p:xfrm>
        <a:graphic>
          <a:graphicData uri="http://schemas.openxmlformats.org/drawingml/2006/chart">
            <c:chart xmlns:c="http://schemas.openxmlformats.org/drawingml/2006/chart" xmlns:r="http://schemas.openxmlformats.org/officeDocument/2006/relationships" r:id="rId8"/>
          </a:graphicData>
        </a:graphic>
      </p:graphicFrame>
      <p:sp>
        <p:nvSpPr>
          <p:cNvPr id="24" name="TextBox 23">
            <a:extLst>
              <a:ext uri="{FF2B5EF4-FFF2-40B4-BE49-F238E27FC236}">
                <a16:creationId xmlns:a16="http://schemas.microsoft.com/office/drawing/2014/main" id="{815B46CF-8417-8A40-AC00-3BD1B56C0CFC}"/>
              </a:ext>
            </a:extLst>
          </p:cNvPr>
          <p:cNvSpPr txBox="1"/>
          <p:nvPr/>
        </p:nvSpPr>
        <p:spPr>
          <a:xfrm>
            <a:off x="172696" y="6314173"/>
            <a:ext cx="3835977"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Fig</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1.1</a:t>
            </a:r>
            <a:r>
              <a:rPr lang="zh-CN" alt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PDD </a:t>
            </a:r>
            <a:r>
              <a:rPr lang="en-US" sz="1200" b="1" dirty="0">
                <a:solidFill>
                  <a:srgbClr val="9F0007"/>
                </a:solidFill>
                <a:latin typeface="Times New Roman" panose="02020603050405020304" pitchFamily="18" charset="0"/>
                <a:cs typeface="Times New Roman" panose="02020603050405020304" pitchFamily="18" charset="0"/>
              </a:rPr>
              <a:t>Revenue</a:t>
            </a:r>
            <a:r>
              <a:rPr lang="en-US" sz="1200" dirty="0">
                <a:latin typeface="Times New Roman" panose="02020603050405020304" pitchFamily="18" charset="0"/>
                <a:cs typeface="Times New Roman" panose="02020603050405020304" pitchFamily="18" charset="0"/>
              </a:rPr>
              <a:t> and Growth Rate </a:t>
            </a:r>
          </a:p>
          <a:p>
            <a:pPr algn="ctr"/>
            <a:r>
              <a:rPr lang="en-US" sz="1200" dirty="0">
                <a:latin typeface="Times New Roman" panose="02020603050405020304" pitchFamily="18" charset="0"/>
                <a:cs typeface="Times New Roman" panose="02020603050405020304" pitchFamily="18" charset="0"/>
              </a:rPr>
              <a:t>(2016 – 2022 Q3)</a:t>
            </a:r>
            <a:endParaRPr lang="en-CN" sz="1200" dirty="0">
              <a:latin typeface="Times New Roman" panose="02020603050405020304" pitchFamily="18" charset="0"/>
              <a:cs typeface="Times New Roman" panose="02020603050405020304" pitchFamily="18" charset="0"/>
            </a:endParaRPr>
          </a:p>
        </p:txBody>
      </p:sp>
      <p:graphicFrame>
        <p:nvGraphicFramePr>
          <p:cNvPr id="25" name="Chart 24">
            <a:extLst>
              <a:ext uri="{FF2B5EF4-FFF2-40B4-BE49-F238E27FC236}">
                <a16:creationId xmlns:a16="http://schemas.microsoft.com/office/drawing/2014/main" id="{BB1A87C0-9FED-4F4F-BAF7-7C858449B06C}"/>
              </a:ext>
            </a:extLst>
          </p:cNvPr>
          <p:cNvGraphicFramePr>
            <a:graphicFrameLocks/>
          </p:cNvGraphicFramePr>
          <p:nvPr>
            <p:extLst>
              <p:ext uri="{D42A27DB-BD31-4B8C-83A1-F6EECF244321}">
                <p14:modId xmlns:p14="http://schemas.microsoft.com/office/powerpoint/2010/main" val="1849903858"/>
              </p:ext>
            </p:extLst>
          </p:nvPr>
        </p:nvGraphicFramePr>
        <p:xfrm>
          <a:off x="4051209" y="3568495"/>
          <a:ext cx="4089581" cy="2743200"/>
        </p:xfrm>
        <a:graphic>
          <a:graphicData uri="http://schemas.openxmlformats.org/drawingml/2006/chart">
            <c:chart xmlns:c="http://schemas.openxmlformats.org/drawingml/2006/chart" xmlns:r="http://schemas.openxmlformats.org/officeDocument/2006/relationships" r:id="rId9"/>
          </a:graphicData>
        </a:graphic>
      </p:graphicFrame>
      <p:sp>
        <p:nvSpPr>
          <p:cNvPr id="26" name="TextBox 25">
            <a:extLst>
              <a:ext uri="{FF2B5EF4-FFF2-40B4-BE49-F238E27FC236}">
                <a16:creationId xmlns:a16="http://schemas.microsoft.com/office/drawing/2014/main" id="{B9CF7FC4-66B3-3848-93C3-15D878D14397}"/>
              </a:ext>
            </a:extLst>
          </p:cNvPr>
          <p:cNvSpPr txBox="1"/>
          <p:nvPr/>
        </p:nvSpPr>
        <p:spPr>
          <a:xfrm>
            <a:off x="4051210" y="6314173"/>
            <a:ext cx="4089580"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Fig</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1.2</a:t>
            </a:r>
            <a:r>
              <a:rPr lang="zh-CN" alt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PDD </a:t>
            </a:r>
            <a:r>
              <a:rPr lang="en-US" sz="1200" b="1" dirty="0">
                <a:solidFill>
                  <a:srgbClr val="9F0007"/>
                </a:solidFill>
                <a:latin typeface="Times New Roman" panose="02020603050405020304" pitchFamily="18" charset="0"/>
                <a:cs typeface="Times New Roman" panose="02020603050405020304" pitchFamily="18" charset="0"/>
              </a:rPr>
              <a:t>GMV</a:t>
            </a:r>
            <a:r>
              <a:rPr lang="en-US" sz="1200" dirty="0">
                <a:latin typeface="Times New Roman" panose="02020603050405020304" pitchFamily="18" charset="0"/>
                <a:cs typeface="Times New Roman" panose="02020603050405020304" pitchFamily="18" charset="0"/>
              </a:rPr>
              <a:t> and Growth Rate </a:t>
            </a:r>
          </a:p>
          <a:p>
            <a:pPr algn="ctr"/>
            <a:r>
              <a:rPr lang="en-US" sz="1200" dirty="0">
                <a:latin typeface="Times New Roman" panose="02020603050405020304" pitchFamily="18" charset="0"/>
                <a:cs typeface="Times New Roman" panose="02020603050405020304" pitchFamily="18" charset="0"/>
              </a:rPr>
              <a:t>(2017 – 2021)</a:t>
            </a:r>
            <a:endParaRPr lang="en-CN" sz="1200" dirty="0">
              <a:latin typeface="Times New Roman" panose="02020603050405020304" pitchFamily="18" charset="0"/>
              <a:cs typeface="Times New Roman" panose="02020603050405020304" pitchFamily="18" charset="0"/>
            </a:endParaRPr>
          </a:p>
        </p:txBody>
      </p:sp>
      <p:graphicFrame>
        <p:nvGraphicFramePr>
          <p:cNvPr id="27" name="Chart 26">
            <a:extLst>
              <a:ext uri="{FF2B5EF4-FFF2-40B4-BE49-F238E27FC236}">
                <a16:creationId xmlns:a16="http://schemas.microsoft.com/office/drawing/2014/main" id="{BE7E58FE-F6D8-504D-82F2-1FB082489955}"/>
              </a:ext>
            </a:extLst>
          </p:cNvPr>
          <p:cNvGraphicFramePr>
            <a:graphicFrameLocks/>
          </p:cNvGraphicFramePr>
          <p:nvPr>
            <p:extLst>
              <p:ext uri="{D42A27DB-BD31-4B8C-83A1-F6EECF244321}">
                <p14:modId xmlns:p14="http://schemas.microsoft.com/office/powerpoint/2010/main" val="3427251383"/>
              </p:ext>
            </p:extLst>
          </p:nvPr>
        </p:nvGraphicFramePr>
        <p:xfrm>
          <a:off x="8183322" y="3576050"/>
          <a:ext cx="3828130" cy="2735645"/>
        </p:xfrm>
        <a:graphic>
          <a:graphicData uri="http://schemas.openxmlformats.org/drawingml/2006/chart">
            <c:chart xmlns:c="http://schemas.openxmlformats.org/drawingml/2006/chart" xmlns:r="http://schemas.openxmlformats.org/officeDocument/2006/relationships" r:id="rId10"/>
          </a:graphicData>
        </a:graphic>
      </p:graphicFrame>
      <p:sp>
        <p:nvSpPr>
          <p:cNvPr id="28" name="TextBox 27">
            <a:extLst>
              <a:ext uri="{FF2B5EF4-FFF2-40B4-BE49-F238E27FC236}">
                <a16:creationId xmlns:a16="http://schemas.microsoft.com/office/drawing/2014/main" id="{274E91A6-2A18-F547-8EE0-7058AC1395B5}"/>
              </a:ext>
            </a:extLst>
          </p:cNvPr>
          <p:cNvSpPr txBox="1"/>
          <p:nvPr/>
        </p:nvSpPr>
        <p:spPr>
          <a:xfrm>
            <a:off x="8183321" y="6314173"/>
            <a:ext cx="3828131"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Fig</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1.3</a:t>
            </a:r>
            <a:r>
              <a:rPr lang="zh-CN" alt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PDD </a:t>
            </a:r>
            <a:r>
              <a:rPr lang="en-US" sz="1200" b="1" dirty="0">
                <a:solidFill>
                  <a:srgbClr val="9F0007"/>
                </a:solidFill>
                <a:latin typeface="Times New Roman" panose="02020603050405020304" pitchFamily="18" charset="0"/>
                <a:cs typeface="Times New Roman" panose="02020603050405020304" pitchFamily="18" charset="0"/>
              </a:rPr>
              <a:t>Active</a:t>
            </a:r>
            <a:r>
              <a:rPr lang="zh-CN" altLang="en-US" sz="1200" b="1" dirty="0">
                <a:solidFill>
                  <a:srgbClr val="9F0007"/>
                </a:solidFill>
                <a:latin typeface="Times New Roman" panose="02020603050405020304" pitchFamily="18" charset="0"/>
                <a:cs typeface="Times New Roman" panose="02020603050405020304" pitchFamily="18" charset="0"/>
              </a:rPr>
              <a:t> </a:t>
            </a:r>
            <a:r>
              <a:rPr lang="en-US" altLang="zh-CN" sz="1200" b="1" dirty="0">
                <a:solidFill>
                  <a:srgbClr val="9F0007"/>
                </a:solidFill>
                <a:latin typeface="Times New Roman" panose="02020603050405020304" pitchFamily="18" charset="0"/>
                <a:cs typeface="Times New Roman" panose="02020603050405020304" pitchFamily="18" charset="0"/>
              </a:rPr>
              <a:t>Buyer</a:t>
            </a:r>
            <a:r>
              <a:rPr lang="en-US" sz="1200" b="1" dirty="0">
                <a:solidFill>
                  <a:srgbClr val="9F0007"/>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and Growth Rate </a:t>
            </a:r>
          </a:p>
          <a:p>
            <a:pPr algn="ctr"/>
            <a:r>
              <a:rPr lang="en-US" sz="1200" dirty="0">
                <a:latin typeface="Times New Roman" panose="02020603050405020304" pitchFamily="18" charset="0"/>
                <a:cs typeface="Times New Roman" panose="02020603050405020304" pitchFamily="18" charset="0"/>
              </a:rPr>
              <a:t>(2017 – 2021)</a:t>
            </a:r>
            <a:endParaRPr lang="en-CN" sz="12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B83AEBC7-9BC7-B24D-A749-3390543ECE59}"/>
              </a:ext>
            </a:extLst>
          </p:cNvPr>
          <p:cNvSpPr txBox="1"/>
          <p:nvPr/>
        </p:nvSpPr>
        <p:spPr>
          <a:xfrm>
            <a:off x="7042205" y="1850002"/>
            <a:ext cx="3533117" cy="1446550"/>
          </a:xfrm>
          <a:prstGeom prst="rect">
            <a:avLst/>
          </a:prstGeom>
          <a:noFill/>
        </p:spPr>
        <p:txBody>
          <a:bodyPr wrap="square">
            <a:spAutoFit/>
          </a:bodyPr>
          <a:lstStyle/>
          <a:p>
            <a:pPr algn="ctr"/>
            <a:r>
              <a:rPr lang="en-US" altLang="zh-CN" sz="22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Revenue</a:t>
            </a:r>
          </a:p>
          <a:p>
            <a:pPr algn="ctr"/>
            <a:r>
              <a:rPr lang="en-US" altLang="zh-CN" sz="22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GMV</a:t>
            </a:r>
          </a:p>
          <a:p>
            <a:pPr algn="ctr"/>
            <a:r>
              <a:rPr lang="en-US" altLang="zh-CN" sz="22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Number of Active Buyer </a:t>
            </a:r>
          </a:p>
          <a:p>
            <a:pPr algn="ctr"/>
            <a:r>
              <a:rPr lang="en-US" altLang="zh-CN" sz="2200"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Taking Off !</a:t>
            </a:r>
          </a:p>
        </p:txBody>
      </p:sp>
      <p:pic>
        <p:nvPicPr>
          <p:cNvPr id="35" name="shape 10">
            <a:extLst>
              <a:ext uri="{FF2B5EF4-FFF2-40B4-BE49-F238E27FC236}">
                <a16:creationId xmlns:a16="http://schemas.microsoft.com/office/drawing/2014/main" id="{09D70E4D-9127-E94C-A802-480475ECD350}"/>
              </a:ext>
            </a:extLst>
          </p:cNvPr>
          <p:cNvPicPr>
            <a:picLocks noChangeAspect="1"/>
          </p:cNvPicPr>
          <p:nvPr/>
        </p:nvPicPr>
        <p:blipFill rotWithShape="1">
          <a:blip r:embed="rId11">
            <a:extLst>
              <a:ext uri="{28A0092B-C50C-407E-A947-70E740481C1C}">
                <a14:useLocalDpi xmlns:a14="http://schemas.microsoft.com/office/drawing/2010/main" val="0"/>
              </a:ext>
            </a:extLst>
          </a:blip>
          <a:srcRect l="10632" t="4121" r="9666" b="2782"/>
          <a:stretch/>
        </p:blipFill>
        <p:spPr>
          <a:xfrm>
            <a:off x="10575322" y="1854324"/>
            <a:ext cx="1234713" cy="1442228"/>
          </a:xfrm>
          <a:prstGeom prst="rect">
            <a:avLst/>
          </a:prstGeom>
        </p:spPr>
      </p:pic>
    </p:spTree>
    <p:extLst>
      <p:ext uri="{BB962C8B-B14F-4D97-AF65-F5344CB8AC3E}">
        <p14:creationId xmlns:p14="http://schemas.microsoft.com/office/powerpoint/2010/main" val="1398500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ubtitle 196">
            <a:extLst>
              <a:ext uri="{FF2B5EF4-FFF2-40B4-BE49-F238E27FC236}">
                <a16:creationId xmlns:a16="http://schemas.microsoft.com/office/drawing/2014/main" id="{0BC0D1E2-895A-1E4B-8DED-9863A3892D4A}"/>
              </a:ext>
            </a:extLst>
          </p:cNvPr>
          <p:cNvSpPr>
            <a:spLocks noGrp="1"/>
          </p:cNvSpPr>
          <p:nvPr>
            <p:ph type="subTitle" idx="1"/>
          </p:nvPr>
        </p:nvSpPr>
        <p:spPr/>
        <p:txBody>
          <a:bodyPr/>
          <a:lstStyle/>
          <a:p>
            <a:r>
              <a:rPr lang="en-CN" dirty="0"/>
              <a:t>1.2 Development </a:t>
            </a:r>
            <a:r>
              <a:rPr lang="en-CN" dirty="0">
                <a:solidFill>
                  <a:srgbClr val="FF0000"/>
                </a:solidFill>
              </a:rPr>
              <a:t>Path</a:t>
            </a:r>
          </a:p>
        </p:txBody>
      </p:sp>
      <p:grpSp>
        <p:nvGrpSpPr>
          <p:cNvPr id="231" name="Group 230">
            <a:extLst>
              <a:ext uri="{FF2B5EF4-FFF2-40B4-BE49-F238E27FC236}">
                <a16:creationId xmlns:a16="http://schemas.microsoft.com/office/drawing/2014/main" id="{8925C119-0910-7F46-9AD7-B13185677E26}"/>
              </a:ext>
            </a:extLst>
          </p:cNvPr>
          <p:cNvGrpSpPr/>
          <p:nvPr/>
        </p:nvGrpSpPr>
        <p:grpSpPr>
          <a:xfrm>
            <a:off x="-215358" y="768859"/>
            <a:ext cx="12622716" cy="5320281"/>
            <a:chOff x="-215358" y="1186028"/>
            <a:chExt cx="12622716" cy="5320281"/>
          </a:xfrm>
        </p:grpSpPr>
        <p:sp>
          <p:nvSpPr>
            <p:cNvPr id="199" name="任意多边形: 形状 4">
              <a:extLst>
                <a:ext uri="{FF2B5EF4-FFF2-40B4-BE49-F238E27FC236}">
                  <a16:creationId xmlns:a16="http://schemas.microsoft.com/office/drawing/2014/main" id="{81D26088-93E4-E143-A887-096ACD985B12}"/>
                </a:ext>
              </a:extLst>
            </p:cNvPr>
            <p:cNvSpPr/>
            <p:nvPr/>
          </p:nvSpPr>
          <p:spPr>
            <a:xfrm>
              <a:off x="-215358" y="2798732"/>
              <a:ext cx="12622716" cy="1842961"/>
            </a:xfrm>
            <a:custGeom>
              <a:avLst/>
              <a:gdLst>
                <a:gd name="connsiteX0" fmla="*/ 110483 w 12622716"/>
                <a:gd name="connsiteY0" fmla="*/ 1805651 h 1817314"/>
                <a:gd name="connsiteX1" fmla="*/ 168356 w 12622716"/>
                <a:gd name="connsiteY1" fmla="*/ 1794076 h 1817314"/>
                <a:gd name="connsiteX2" fmla="*/ 3802807 w 12622716"/>
                <a:gd name="connsiteY2" fmla="*/ 1354238 h 1817314"/>
                <a:gd name="connsiteX3" fmla="*/ 7113166 w 12622716"/>
                <a:gd name="connsiteY3" fmla="*/ 729205 h 1817314"/>
                <a:gd name="connsiteX4" fmla="*/ 10203607 w 12622716"/>
                <a:gd name="connsiteY4" fmla="*/ 335666 h 1817314"/>
                <a:gd name="connsiteX5" fmla="*/ 12622716 w 12622716"/>
                <a:gd name="connsiteY5" fmla="*/ 0 h 18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2716" h="1817314">
                  <a:moveTo>
                    <a:pt x="110483" y="1805651"/>
                  </a:moveTo>
                  <a:cubicBezTo>
                    <a:pt x="-168274" y="1837481"/>
                    <a:pt x="168356" y="1794076"/>
                    <a:pt x="168356" y="1794076"/>
                  </a:cubicBezTo>
                  <a:cubicBezTo>
                    <a:pt x="783743" y="1718841"/>
                    <a:pt x="2645339" y="1531716"/>
                    <a:pt x="3802807" y="1354238"/>
                  </a:cubicBezTo>
                  <a:cubicBezTo>
                    <a:pt x="4960275" y="1176760"/>
                    <a:pt x="6046366" y="898967"/>
                    <a:pt x="7113166" y="729205"/>
                  </a:cubicBezTo>
                  <a:cubicBezTo>
                    <a:pt x="8179966" y="559443"/>
                    <a:pt x="10203607" y="335666"/>
                    <a:pt x="10203607" y="335666"/>
                  </a:cubicBezTo>
                  <a:lnTo>
                    <a:pt x="12622716" y="0"/>
                  </a:lnTo>
                </a:path>
              </a:pathLst>
            </a:custGeom>
            <a:no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p:txBody>
        </p:sp>
        <p:sp>
          <p:nvSpPr>
            <p:cNvPr id="200" name="文本框 6">
              <a:extLst>
                <a:ext uri="{FF2B5EF4-FFF2-40B4-BE49-F238E27FC236}">
                  <a16:creationId xmlns:a16="http://schemas.microsoft.com/office/drawing/2014/main" id="{09BDF32C-3ADD-164F-88C6-46FF41E3847B}"/>
                </a:ext>
              </a:extLst>
            </p:cNvPr>
            <p:cNvSpPr txBox="1"/>
            <p:nvPr/>
          </p:nvSpPr>
          <p:spPr>
            <a:xfrm>
              <a:off x="615926" y="2629900"/>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2015</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1" name="文本框 8">
              <a:extLst>
                <a:ext uri="{FF2B5EF4-FFF2-40B4-BE49-F238E27FC236}">
                  <a16:creationId xmlns:a16="http://schemas.microsoft.com/office/drawing/2014/main" id="{F1815E02-C8D6-0D4A-9053-582C3BF656A3}"/>
                </a:ext>
              </a:extLst>
            </p:cNvPr>
            <p:cNvSpPr txBox="1"/>
            <p:nvPr/>
          </p:nvSpPr>
          <p:spPr>
            <a:xfrm>
              <a:off x="618776" y="2999232"/>
              <a:ext cx="2414808" cy="700576"/>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April, </a:t>
              </a:r>
              <a:r>
                <a:rPr lang="en-US" altLang="zh-CN" sz="1600" spc="120" dirty="0" err="1">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Pinhaohuo</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was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launched on WeChat</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202" name="文本框 14">
              <a:extLst>
                <a:ext uri="{FF2B5EF4-FFF2-40B4-BE49-F238E27FC236}">
                  <a16:creationId xmlns:a16="http://schemas.microsoft.com/office/drawing/2014/main" id="{CFDD5502-D3A7-064D-A295-413C1AA3A7B1}"/>
                </a:ext>
              </a:extLst>
            </p:cNvPr>
            <p:cNvSpPr txBox="1"/>
            <p:nvPr/>
          </p:nvSpPr>
          <p:spPr>
            <a:xfrm>
              <a:off x="3525377" y="2241178"/>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2017</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3" name="文本框 16">
              <a:extLst>
                <a:ext uri="{FF2B5EF4-FFF2-40B4-BE49-F238E27FC236}">
                  <a16:creationId xmlns:a16="http://schemas.microsoft.com/office/drawing/2014/main" id="{2024C9F7-EEF9-6E49-9A69-E6D321965595}"/>
                </a:ext>
              </a:extLst>
            </p:cNvPr>
            <p:cNvSpPr txBox="1"/>
            <p:nvPr/>
          </p:nvSpPr>
          <p:spPr>
            <a:xfrm>
              <a:off x="3525375" y="2588138"/>
              <a:ext cx="2411131" cy="1020664"/>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September, its annual active buyers exceeded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200 million</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204" name="文本框 22">
              <a:extLst>
                <a:ext uri="{FF2B5EF4-FFF2-40B4-BE49-F238E27FC236}">
                  <a16:creationId xmlns:a16="http://schemas.microsoft.com/office/drawing/2014/main" id="{9C0DF5BB-2AD2-A643-AD3F-CBA04EB3E196}"/>
                </a:ext>
              </a:extLst>
            </p:cNvPr>
            <p:cNvSpPr txBox="1"/>
            <p:nvPr/>
          </p:nvSpPr>
          <p:spPr>
            <a:xfrm>
              <a:off x="6515932" y="1471280"/>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2019</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5" name="文本框 24">
              <a:extLst>
                <a:ext uri="{FF2B5EF4-FFF2-40B4-BE49-F238E27FC236}">
                  <a16:creationId xmlns:a16="http://schemas.microsoft.com/office/drawing/2014/main" id="{C318FD12-6411-A647-B821-19896D7E8AF6}"/>
                </a:ext>
              </a:extLst>
            </p:cNvPr>
            <p:cNvSpPr txBox="1"/>
            <p:nvPr/>
          </p:nvSpPr>
          <p:spPr>
            <a:xfrm>
              <a:off x="6514912" y="1836530"/>
              <a:ext cx="2450385" cy="1340752"/>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In June, launched a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10 billion yuan subsidy</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GMV</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breaks through “trillion”.</a:t>
              </a:r>
            </a:p>
          </p:txBody>
        </p:sp>
        <p:sp>
          <p:nvSpPr>
            <p:cNvPr id="206" name="文本框 26">
              <a:extLst>
                <a:ext uri="{FF2B5EF4-FFF2-40B4-BE49-F238E27FC236}">
                  <a16:creationId xmlns:a16="http://schemas.microsoft.com/office/drawing/2014/main" id="{62355C3E-DAE8-C84F-BC70-8C3AA3D9BFEA}"/>
                </a:ext>
              </a:extLst>
            </p:cNvPr>
            <p:cNvSpPr txBox="1"/>
            <p:nvPr/>
          </p:nvSpPr>
          <p:spPr>
            <a:xfrm>
              <a:off x="6515932" y="3614453"/>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2020</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7" name="文本框 30">
              <a:extLst>
                <a:ext uri="{FF2B5EF4-FFF2-40B4-BE49-F238E27FC236}">
                  <a16:creationId xmlns:a16="http://schemas.microsoft.com/office/drawing/2014/main" id="{A7D3199D-3807-1F47-9D65-4255EAB20E65}"/>
                </a:ext>
              </a:extLst>
            </p:cNvPr>
            <p:cNvSpPr txBox="1"/>
            <p:nvPr/>
          </p:nvSpPr>
          <p:spPr>
            <a:xfrm>
              <a:off x="9137148" y="1186028"/>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2021</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8" name="文本框 32">
              <a:extLst>
                <a:ext uri="{FF2B5EF4-FFF2-40B4-BE49-F238E27FC236}">
                  <a16:creationId xmlns:a16="http://schemas.microsoft.com/office/drawing/2014/main" id="{B93C182E-5D4C-6444-BDE5-19EDA4199E27}"/>
                </a:ext>
              </a:extLst>
            </p:cNvPr>
            <p:cNvSpPr txBox="1"/>
            <p:nvPr/>
          </p:nvSpPr>
          <p:spPr>
            <a:xfrm>
              <a:off x="9137148" y="1666714"/>
              <a:ext cx="2762699" cy="1020664"/>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Ten Billion Agricultural Research</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program was announced.</a:t>
              </a:r>
            </a:p>
          </p:txBody>
        </p:sp>
        <p:sp>
          <p:nvSpPr>
            <p:cNvPr id="209" name="文本框 34">
              <a:extLst>
                <a:ext uri="{FF2B5EF4-FFF2-40B4-BE49-F238E27FC236}">
                  <a16:creationId xmlns:a16="http://schemas.microsoft.com/office/drawing/2014/main" id="{37DF610C-8EB3-6B49-BA48-26D9E1683EC7}"/>
                </a:ext>
              </a:extLst>
            </p:cNvPr>
            <p:cNvSpPr txBox="1"/>
            <p:nvPr/>
          </p:nvSpPr>
          <p:spPr>
            <a:xfrm>
              <a:off x="9137148" y="3337957"/>
              <a:ext cx="646331" cy="395686"/>
            </a:xfrm>
            <a:prstGeom prst="rect">
              <a:avLst/>
            </a:prstGeom>
            <a:noFill/>
          </p:spPr>
          <p:txBody>
            <a:bodyPr wrap="none" anchor="ctr">
              <a:spAutoFit/>
            </a:bodyPr>
            <a:lstStyle/>
            <a:p>
              <a:pPr>
                <a:lnSpc>
                  <a:spcPct val="120000"/>
                </a:lnSpc>
              </a:pPr>
              <a:r>
                <a:rPr lang="en-US" altLang="zh-CN"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rPr>
                <a:t>2023</a:t>
              </a:r>
              <a:endParaRPr lang="zh-CN" altLang="en-US"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10" name="文本框 36">
              <a:extLst>
                <a:ext uri="{FF2B5EF4-FFF2-40B4-BE49-F238E27FC236}">
                  <a16:creationId xmlns:a16="http://schemas.microsoft.com/office/drawing/2014/main" id="{5C7F6792-9965-0241-95BE-9A23941449E0}"/>
                </a:ext>
              </a:extLst>
            </p:cNvPr>
            <p:cNvSpPr txBox="1"/>
            <p:nvPr/>
          </p:nvSpPr>
          <p:spPr>
            <a:xfrm>
              <a:off x="9137148" y="3732383"/>
              <a:ext cx="2705664" cy="1020664"/>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Market capitalization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surpassed Alibaba's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for the first time.</a:t>
              </a:r>
            </a:p>
          </p:txBody>
        </p:sp>
        <p:cxnSp>
          <p:nvCxnSpPr>
            <p:cNvPr id="211" name="直接连接符 40">
              <a:extLst>
                <a:ext uri="{FF2B5EF4-FFF2-40B4-BE49-F238E27FC236}">
                  <a16:creationId xmlns:a16="http://schemas.microsoft.com/office/drawing/2014/main" id="{20CA9EF6-DE07-D348-A09D-387E8E8DDB73}"/>
                </a:ext>
              </a:extLst>
            </p:cNvPr>
            <p:cNvCxnSpPr/>
            <p:nvPr/>
          </p:nvCxnSpPr>
          <p:spPr>
            <a:xfrm>
              <a:off x="476113" y="2629452"/>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2" name="直接连接符 42">
              <a:extLst>
                <a:ext uri="{FF2B5EF4-FFF2-40B4-BE49-F238E27FC236}">
                  <a16:creationId xmlns:a16="http://schemas.microsoft.com/office/drawing/2014/main" id="{4821CC96-4C69-3D49-825A-A416612793C1}"/>
                </a:ext>
              </a:extLst>
            </p:cNvPr>
            <p:cNvCxnSpPr/>
            <p:nvPr/>
          </p:nvCxnSpPr>
          <p:spPr>
            <a:xfrm>
              <a:off x="3332430" y="2241178"/>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3" name="直接连接符 44">
              <a:extLst>
                <a:ext uri="{FF2B5EF4-FFF2-40B4-BE49-F238E27FC236}">
                  <a16:creationId xmlns:a16="http://schemas.microsoft.com/office/drawing/2014/main" id="{295DE60C-ED64-9448-8A2D-E660548A668B}"/>
                </a:ext>
              </a:extLst>
            </p:cNvPr>
            <p:cNvCxnSpPr/>
            <p:nvPr/>
          </p:nvCxnSpPr>
          <p:spPr>
            <a:xfrm>
              <a:off x="6398321" y="1655946"/>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4" name="直接连接符 46">
              <a:extLst>
                <a:ext uri="{FF2B5EF4-FFF2-40B4-BE49-F238E27FC236}">
                  <a16:creationId xmlns:a16="http://schemas.microsoft.com/office/drawing/2014/main" id="{270BDE6A-AF19-D04D-BEF3-61DD37B51AE7}"/>
                </a:ext>
              </a:extLst>
            </p:cNvPr>
            <p:cNvCxnSpPr/>
            <p:nvPr/>
          </p:nvCxnSpPr>
          <p:spPr>
            <a:xfrm>
              <a:off x="9045065" y="1312072"/>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5" name="直接连接符 50">
              <a:extLst>
                <a:ext uri="{FF2B5EF4-FFF2-40B4-BE49-F238E27FC236}">
                  <a16:creationId xmlns:a16="http://schemas.microsoft.com/office/drawing/2014/main" id="{2A9FD819-ACB6-B346-8A82-462661565E73}"/>
                </a:ext>
              </a:extLst>
            </p:cNvPr>
            <p:cNvCxnSpPr>
              <a:cxnSpLocks/>
            </p:cNvCxnSpPr>
            <p:nvPr/>
          </p:nvCxnSpPr>
          <p:spPr>
            <a:xfrm flipV="1">
              <a:off x="476113" y="4634101"/>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6" name="直接连接符 51">
              <a:extLst>
                <a:ext uri="{FF2B5EF4-FFF2-40B4-BE49-F238E27FC236}">
                  <a16:creationId xmlns:a16="http://schemas.microsoft.com/office/drawing/2014/main" id="{2D1B48FF-200D-5B44-9704-115434E96CD0}"/>
                </a:ext>
              </a:extLst>
            </p:cNvPr>
            <p:cNvCxnSpPr>
              <a:cxnSpLocks/>
            </p:cNvCxnSpPr>
            <p:nvPr/>
          </p:nvCxnSpPr>
          <p:spPr>
            <a:xfrm flipV="1">
              <a:off x="3332430" y="4310365"/>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7" name="直接连接符 71">
              <a:extLst>
                <a:ext uri="{FF2B5EF4-FFF2-40B4-BE49-F238E27FC236}">
                  <a16:creationId xmlns:a16="http://schemas.microsoft.com/office/drawing/2014/main" id="{A2A3A8BE-BDB3-254C-8606-A2172078E423}"/>
                </a:ext>
              </a:extLst>
            </p:cNvPr>
            <p:cNvCxnSpPr>
              <a:cxnSpLocks/>
            </p:cNvCxnSpPr>
            <p:nvPr/>
          </p:nvCxnSpPr>
          <p:spPr>
            <a:xfrm flipV="1">
              <a:off x="6398321" y="3697997"/>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8" name="直接连接符 72">
              <a:extLst>
                <a:ext uri="{FF2B5EF4-FFF2-40B4-BE49-F238E27FC236}">
                  <a16:creationId xmlns:a16="http://schemas.microsoft.com/office/drawing/2014/main" id="{9429A577-FCA3-144F-B567-2B4E7E69DB5C}"/>
                </a:ext>
              </a:extLst>
            </p:cNvPr>
            <p:cNvCxnSpPr>
              <a:cxnSpLocks/>
            </p:cNvCxnSpPr>
            <p:nvPr/>
          </p:nvCxnSpPr>
          <p:spPr>
            <a:xfrm flipV="1">
              <a:off x="9045065" y="3337957"/>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sp>
          <p:nvSpPr>
            <p:cNvPr id="219" name="文本框 6">
              <a:extLst>
                <a:ext uri="{FF2B5EF4-FFF2-40B4-BE49-F238E27FC236}">
                  <a16:creationId xmlns:a16="http://schemas.microsoft.com/office/drawing/2014/main" id="{AFB4789E-73AC-0948-B4B4-DB75F444BA8A}"/>
                </a:ext>
              </a:extLst>
            </p:cNvPr>
            <p:cNvSpPr txBox="1"/>
            <p:nvPr/>
          </p:nvSpPr>
          <p:spPr>
            <a:xfrm>
              <a:off x="623132" y="4674207"/>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2016</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20" name="文本框 8">
              <a:extLst>
                <a:ext uri="{FF2B5EF4-FFF2-40B4-BE49-F238E27FC236}">
                  <a16:creationId xmlns:a16="http://schemas.microsoft.com/office/drawing/2014/main" id="{13FDFC1C-4AEF-FC4A-B041-F0C70E18E4B9}"/>
                </a:ext>
              </a:extLst>
            </p:cNvPr>
            <p:cNvSpPr txBox="1"/>
            <p:nvPr/>
          </p:nvSpPr>
          <p:spPr>
            <a:xfrm>
              <a:off x="627863" y="5039702"/>
              <a:ext cx="2405721" cy="1248419"/>
            </a:xfrm>
            <a:prstGeom prst="rect">
              <a:avLst/>
            </a:prstGeom>
            <a:noFill/>
          </p:spPr>
          <p:txBody>
            <a:bodyPr wrap="square" anchor="ctr">
              <a:spAutoFit/>
            </a:bodyPr>
            <a:lstStyle/>
            <a:p>
              <a:pPr>
                <a:lnSpc>
                  <a:spcPct val="120000"/>
                </a:lnSpc>
              </a:pPr>
              <a:r>
                <a:rPr lang="en-US" altLang="zh-CN" sz="1600"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September, </a:t>
              </a:r>
              <a:r>
                <a:rPr lang="en-US" altLang="zh-CN" sz="1600" b="1" dirty="0" err="1">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Pinduoduo</a:t>
              </a:r>
              <a:r>
                <a:rPr lang="en-US" altLang="zh-CN" sz="1600" b="1"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 official account</a:t>
              </a:r>
              <a:r>
                <a:rPr lang="en-US" altLang="zh-CN" sz="1600"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 launched. Two weeks fans broke </a:t>
              </a:r>
              <a:r>
                <a:rPr lang="en-US" altLang="zh-CN" sz="1600" b="1"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ten thousand</a:t>
              </a:r>
              <a:r>
                <a:rPr lang="en-US" altLang="zh-CN" sz="1600"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a:t>
              </a:r>
            </a:p>
          </p:txBody>
        </p:sp>
        <p:sp>
          <p:nvSpPr>
            <p:cNvPr id="221" name="文本框 6">
              <a:extLst>
                <a:ext uri="{FF2B5EF4-FFF2-40B4-BE49-F238E27FC236}">
                  <a16:creationId xmlns:a16="http://schemas.microsoft.com/office/drawing/2014/main" id="{07373974-637F-CD4B-A280-CE0E4A115173}"/>
                </a:ext>
              </a:extLst>
            </p:cNvPr>
            <p:cNvSpPr txBox="1"/>
            <p:nvPr/>
          </p:nvSpPr>
          <p:spPr>
            <a:xfrm>
              <a:off x="3525377" y="4240170"/>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2018</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22" name="文本框 8">
              <a:extLst>
                <a:ext uri="{FF2B5EF4-FFF2-40B4-BE49-F238E27FC236}">
                  <a16:creationId xmlns:a16="http://schemas.microsoft.com/office/drawing/2014/main" id="{9443A530-4429-4443-991A-660BFC4D0F4C}"/>
                </a:ext>
              </a:extLst>
            </p:cNvPr>
            <p:cNvSpPr txBox="1"/>
            <p:nvPr/>
          </p:nvSpPr>
          <p:spPr>
            <a:xfrm>
              <a:off x="3525377" y="4604107"/>
              <a:ext cx="2411129" cy="700576"/>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Officially</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listed on NASDAQ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in July.</a:t>
              </a:r>
            </a:p>
          </p:txBody>
        </p:sp>
        <p:sp>
          <p:nvSpPr>
            <p:cNvPr id="223" name="文本框 42">
              <a:extLst>
                <a:ext uri="{FF2B5EF4-FFF2-40B4-BE49-F238E27FC236}">
                  <a16:creationId xmlns:a16="http://schemas.microsoft.com/office/drawing/2014/main" id="{93EA940A-797E-5848-A013-90047FCBE693}"/>
                </a:ext>
              </a:extLst>
            </p:cNvPr>
            <p:cNvSpPr txBox="1"/>
            <p:nvPr/>
          </p:nvSpPr>
          <p:spPr>
            <a:xfrm>
              <a:off x="6507901" y="3996962"/>
              <a:ext cx="2445081" cy="1980927"/>
            </a:xfrm>
            <a:prstGeom prst="rect">
              <a:avLst/>
            </a:prstGeom>
            <a:noFill/>
          </p:spPr>
          <p:txBody>
            <a:bodyPr wrap="square" rtlCol="0">
              <a:spAutoFit/>
            </a:bodyPr>
            <a:lstStyle/>
            <a:p>
              <a:pPr>
                <a:lnSpc>
                  <a:spcPct val="130000"/>
                </a:lnSpc>
              </a:pPr>
              <a:r>
                <a:rPr lang="en-US" altLang="zh-CN" sz="1600" b="1" spc="120" dirty="0" err="1">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DuoDuo</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Grocery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was launched in August.</a:t>
              </a:r>
            </a:p>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The number of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annual active buyers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on the platform reached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730 million</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endParaRPr lang="zh-CN" altLang="en-US"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4" name="文本框 34">
              <a:extLst>
                <a:ext uri="{FF2B5EF4-FFF2-40B4-BE49-F238E27FC236}">
                  <a16:creationId xmlns:a16="http://schemas.microsoft.com/office/drawing/2014/main" id="{E57F6474-7B72-6C4B-9229-E2A3DE8B3D97}"/>
                </a:ext>
              </a:extLst>
            </p:cNvPr>
            <p:cNvSpPr txBox="1"/>
            <p:nvPr/>
          </p:nvSpPr>
          <p:spPr>
            <a:xfrm>
              <a:off x="9137148" y="4756520"/>
              <a:ext cx="646331" cy="395749"/>
            </a:xfrm>
            <a:prstGeom prst="rect">
              <a:avLst/>
            </a:prstGeom>
            <a:noFill/>
          </p:spPr>
          <p:txBody>
            <a:bodyPr wrap="none" anchor="ctr">
              <a:spAutoFit/>
            </a:bodyPr>
            <a:lstStyle/>
            <a:p>
              <a:pPr>
                <a:lnSpc>
                  <a:spcPct val="120000"/>
                </a:lnSpc>
              </a:pPr>
              <a:r>
                <a:rPr lang="en-US" altLang="zh-CN"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rPr>
                <a:t>2024</a:t>
              </a:r>
              <a:endParaRPr lang="zh-CN" altLang="en-US"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25" name="文本框 36">
              <a:extLst>
                <a:ext uri="{FF2B5EF4-FFF2-40B4-BE49-F238E27FC236}">
                  <a16:creationId xmlns:a16="http://schemas.microsoft.com/office/drawing/2014/main" id="{8F3B5D66-A014-EC48-B8BE-52AFDDC4E825}"/>
                </a:ext>
              </a:extLst>
            </p:cNvPr>
            <p:cNvSpPr txBox="1"/>
            <p:nvPr/>
          </p:nvSpPr>
          <p:spPr>
            <a:xfrm>
              <a:off x="9137148" y="5155742"/>
              <a:ext cx="2705664" cy="700576"/>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Ten Billion Relief</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program was announced.</a:t>
              </a:r>
            </a:p>
          </p:txBody>
        </p:sp>
      </p:grpSp>
      <p:sp>
        <p:nvSpPr>
          <p:cNvPr id="226" name="TextBox 225">
            <a:extLst>
              <a:ext uri="{FF2B5EF4-FFF2-40B4-BE49-F238E27FC236}">
                <a16:creationId xmlns:a16="http://schemas.microsoft.com/office/drawing/2014/main" id="{1F35DA80-4B0F-CC46-8F2E-8D942D48FB63}"/>
              </a:ext>
            </a:extLst>
          </p:cNvPr>
          <p:cNvSpPr txBox="1"/>
          <p:nvPr/>
        </p:nvSpPr>
        <p:spPr>
          <a:xfrm>
            <a:off x="0" y="6550223"/>
            <a:ext cx="3640484" cy="307777"/>
          </a:xfrm>
          <a:prstGeom prst="rect">
            <a:avLst/>
          </a:prstGeom>
          <a:noFill/>
        </p:spPr>
        <p:txBody>
          <a:bodyPr wrap="none" rtlCol="0" anchor="ctr">
            <a:spAutoFit/>
          </a:bodyPr>
          <a:lstStyle/>
          <a:p>
            <a:r>
              <a:rPr lang="en-CN" sz="1400" i="1" dirty="0">
                <a:solidFill>
                  <a:schemeClr val="bg2">
                    <a:lumMod val="50000"/>
                  </a:schemeClr>
                </a:solidFill>
                <a:latin typeface="Times New Roman" panose="02020603050405020304" pitchFamily="18" charset="0"/>
                <a:cs typeface="Times New Roman" panose="02020603050405020304" pitchFamily="18" charset="0"/>
              </a:rPr>
              <a:t>Data</a:t>
            </a:r>
            <a:r>
              <a:rPr lang="en-US" sz="1400" i="1" dirty="0">
                <a:solidFill>
                  <a:schemeClr val="bg2">
                    <a:lumMod val="50000"/>
                  </a:schemeClr>
                </a:solidFill>
                <a:latin typeface="Times New Roman" panose="02020603050405020304" pitchFamily="18" charset="0"/>
                <a:cs typeface="Times New Roman" panose="02020603050405020304" pitchFamily="18" charset="0"/>
              </a:rPr>
              <a:t> S</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ource: </a:t>
            </a:r>
            <a:r>
              <a:rPr lang="en-US" altLang="zh-CN" sz="1400" i="1" dirty="0" err="1">
                <a:solidFill>
                  <a:schemeClr val="bg2">
                    <a:lumMod val="50000"/>
                  </a:schemeClr>
                </a:solidFill>
                <a:latin typeface="Times New Roman" panose="02020603050405020304" pitchFamily="18" charset="0"/>
                <a:cs typeface="Times New Roman" panose="02020603050405020304" pitchFamily="18" charset="0"/>
              </a:rPr>
              <a:t>MinSheng</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 Securities</a:t>
            </a:r>
            <a:r>
              <a:rPr lang="zh-CN" altLang="en-US" sz="1400"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(2025.01.17)</a:t>
            </a:r>
            <a:endParaRPr lang="en-CN" sz="1400" i="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27" name="Slide Number Placeholder 1">
            <a:extLst>
              <a:ext uri="{FF2B5EF4-FFF2-40B4-BE49-F238E27FC236}">
                <a16:creationId xmlns:a16="http://schemas.microsoft.com/office/drawing/2014/main" id="{69DC0E8B-9C4A-014F-880C-316B04649CED}"/>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5</a:t>
            </a:fld>
            <a:endParaRPr lang="zh-CN" altLang="en-US" dirty="0"/>
          </a:p>
        </p:txBody>
      </p:sp>
      <p:sp>
        <p:nvSpPr>
          <p:cNvPr id="230" name="Rounded Rectangle 229">
            <a:extLst>
              <a:ext uri="{FF2B5EF4-FFF2-40B4-BE49-F238E27FC236}">
                <a16:creationId xmlns:a16="http://schemas.microsoft.com/office/drawing/2014/main" id="{96D20CA5-AD23-B346-AF3C-92DD3C9E3AAE}"/>
              </a:ext>
            </a:extLst>
          </p:cNvPr>
          <p:cNvSpPr/>
          <p:nvPr/>
        </p:nvSpPr>
        <p:spPr>
          <a:xfrm>
            <a:off x="4775828" y="6007480"/>
            <a:ext cx="5928551" cy="542743"/>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PDD has achieved steady growth and a rapid rise !</a:t>
            </a:r>
            <a:endParaRPr lang="en-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5404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CN" dirty="0"/>
              <a:t>1.3 Platform </a:t>
            </a:r>
            <a:r>
              <a:rPr lang="en-CN" dirty="0">
                <a:solidFill>
                  <a:srgbClr val="F50008"/>
                </a:solidFill>
              </a:rPr>
              <a:t>Overview</a:t>
            </a:r>
          </a:p>
        </p:txBody>
      </p:sp>
      <p:sp>
        <p:nvSpPr>
          <p:cNvPr id="130" name="Slide Number Placeholder 1">
            <a:extLst>
              <a:ext uri="{FF2B5EF4-FFF2-40B4-BE49-F238E27FC236}">
                <a16:creationId xmlns:a16="http://schemas.microsoft.com/office/drawing/2014/main" id="{E644FA7E-8A93-FB4E-A59E-86F55C028106}"/>
              </a:ext>
            </a:extLst>
          </p:cNvPr>
          <p:cNvSpPr txBox="1">
            <a:spLocks/>
          </p:cNvSpPr>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pPr/>
              <a:t>6</a:t>
            </a:fld>
            <a:endParaRPr lang="zh-CN" altLang="en-US" dirty="0"/>
          </a:p>
        </p:txBody>
      </p:sp>
      <p:grpSp>
        <p:nvGrpSpPr>
          <p:cNvPr id="12" name="Group 11">
            <a:extLst>
              <a:ext uri="{FF2B5EF4-FFF2-40B4-BE49-F238E27FC236}">
                <a16:creationId xmlns:a16="http://schemas.microsoft.com/office/drawing/2014/main" id="{36BA47E1-C1BA-1442-AD76-C090AD6C1227}"/>
              </a:ext>
            </a:extLst>
          </p:cNvPr>
          <p:cNvGrpSpPr/>
          <p:nvPr/>
        </p:nvGrpSpPr>
        <p:grpSpPr>
          <a:xfrm>
            <a:off x="492245" y="658810"/>
            <a:ext cx="11207510" cy="5858068"/>
            <a:chOff x="492245" y="722933"/>
            <a:chExt cx="11207510" cy="5858068"/>
          </a:xfrm>
        </p:grpSpPr>
        <p:cxnSp>
          <p:nvCxnSpPr>
            <p:cNvPr id="65" name="Straight Arrow Connector 64">
              <a:extLst>
                <a:ext uri="{FF2B5EF4-FFF2-40B4-BE49-F238E27FC236}">
                  <a16:creationId xmlns:a16="http://schemas.microsoft.com/office/drawing/2014/main" id="{C7318037-97A1-EE40-85A0-2150987EFE34}"/>
                </a:ext>
              </a:extLst>
            </p:cNvPr>
            <p:cNvCxnSpPr>
              <a:cxnSpLocks/>
              <a:stCxn id="63" idx="3"/>
              <a:endCxn id="70" idx="1"/>
            </p:cNvCxnSpPr>
            <p:nvPr/>
          </p:nvCxnSpPr>
          <p:spPr>
            <a:xfrm flipV="1">
              <a:off x="7197333" y="1433407"/>
              <a:ext cx="402807" cy="578258"/>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DF0D23F5-ECAF-7C44-B9EB-13D6E847A116}"/>
                </a:ext>
              </a:extLst>
            </p:cNvPr>
            <p:cNvGrpSpPr/>
            <p:nvPr/>
          </p:nvGrpSpPr>
          <p:grpSpPr>
            <a:xfrm>
              <a:off x="7600139" y="722933"/>
              <a:ext cx="3501313" cy="3284201"/>
              <a:chOff x="7935963" y="898903"/>
              <a:chExt cx="3501313" cy="3284201"/>
            </a:xfrm>
          </p:grpSpPr>
          <p:pic>
            <p:nvPicPr>
              <p:cNvPr id="70" name="Picture 69">
                <a:extLst>
                  <a:ext uri="{FF2B5EF4-FFF2-40B4-BE49-F238E27FC236}">
                    <a16:creationId xmlns:a16="http://schemas.microsoft.com/office/drawing/2014/main" id="{EC6A68C5-40DD-A74B-8D36-6581C617B75F}"/>
                  </a:ext>
                </a:extLst>
              </p:cNvPr>
              <p:cNvPicPr>
                <a:picLocks noChangeAspect="1"/>
              </p:cNvPicPr>
              <p:nvPr/>
            </p:nvPicPr>
            <p:blipFill rotWithShape="1">
              <a:blip r:embed="rId3">
                <a:extLst>
                  <a:ext uri="{28A0092B-C50C-407E-A947-70E740481C1C}">
                    <a14:useLocalDpi xmlns:a14="http://schemas.microsoft.com/office/drawing/2010/main" val="0"/>
                  </a:ext>
                </a:extLst>
              </a:blip>
              <a:srcRect t="5061" b="45244"/>
              <a:stretch/>
            </p:blipFill>
            <p:spPr>
              <a:xfrm>
                <a:off x="7935964" y="898903"/>
                <a:ext cx="1319317" cy="1420948"/>
              </a:xfrm>
              <a:prstGeom prst="rect">
                <a:avLst/>
              </a:prstGeom>
              <a:effectLst>
                <a:outerShdw blurRad="50800" dist="38100" dir="2700000" algn="tl" rotWithShape="0">
                  <a:prstClr val="black">
                    <a:alpha val="40000"/>
                  </a:prstClr>
                </a:outerShdw>
              </a:effectLst>
            </p:spPr>
          </p:pic>
          <p:sp>
            <p:nvSpPr>
              <p:cNvPr id="76" name="TextBox 75">
                <a:extLst>
                  <a:ext uri="{FF2B5EF4-FFF2-40B4-BE49-F238E27FC236}">
                    <a16:creationId xmlns:a16="http://schemas.microsoft.com/office/drawing/2014/main" id="{78C6AA33-D267-6E4C-BA80-78F2BD6AE18A}"/>
                  </a:ext>
                </a:extLst>
              </p:cNvPr>
              <p:cNvSpPr txBox="1"/>
              <p:nvPr/>
            </p:nvSpPr>
            <p:spPr>
              <a:xfrm>
                <a:off x="9344331" y="1155874"/>
                <a:ext cx="2092945" cy="923330"/>
              </a:xfrm>
              <a:prstGeom prst="rect">
                <a:avLst/>
              </a:prstGeom>
              <a:noFill/>
            </p:spPr>
            <p:txBody>
              <a:bodyPr wrap="square">
                <a:spAutoFit/>
              </a:bodyPr>
              <a:lstStyle/>
              <a:p>
                <a:pPr algn="ctr"/>
                <a:r>
                  <a:rPr lang="en-US" altLang="zh-CN" b="1" dirty="0">
                    <a:solidFill>
                      <a:srgbClr val="9F0007"/>
                    </a:solidFill>
                    <a:latin typeface="Times New Roman" panose="02020603050405020304" pitchFamily="18" charset="0"/>
                    <a:cs typeface="Times New Roman" panose="02020603050405020304" pitchFamily="18" charset="0"/>
                  </a:rPr>
                  <a:t>Circle of Friends </a:t>
                </a:r>
                <a:r>
                  <a:rPr lang="en-US" altLang="zh-CN" dirty="0">
                    <a:solidFill>
                      <a:srgbClr val="9F0007"/>
                    </a:solidFill>
                    <a:latin typeface="Times New Roman" panose="02020603050405020304" pitchFamily="18" charset="0"/>
                    <a:cs typeface="Times New Roman" panose="02020603050405020304" pitchFamily="18" charset="0"/>
                  </a:rPr>
                  <a:t>in</a:t>
                </a:r>
                <a:r>
                  <a:rPr lang="en-US" altLang="zh-CN" b="1" dirty="0">
                    <a:solidFill>
                      <a:srgbClr val="9F0007"/>
                    </a:solidFill>
                    <a:latin typeface="Times New Roman" panose="02020603050405020304" pitchFamily="18" charset="0"/>
                    <a:cs typeface="Times New Roman" panose="02020603050405020304" pitchFamily="18" charset="0"/>
                  </a:rPr>
                  <a:t> PDD </a:t>
                </a:r>
                <a:r>
                  <a:rPr lang="en-US" altLang="zh-CN" dirty="0">
                    <a:solidFill>
                      <a:srgbClr val="9F0007"/>
                    </a:solidFill>
                    <a:latin typeface="Times New Roman" panose="02020603050405020304" pitchFamily="18" charset="0"/>
                    <a:cs typeface="Times New Roman" panose="02020603050405020304" pitchFamily="18" charset="0"/>
                  </a:rPr>
                  <a:t>to build friendships.</a:t>
                </a:r>
                <a:endParaRPr lang="en-CN" dirty="0">
                  <a:solidFill>
                    <a:srgbClr val="9F0007"/>
                  </a:solidFill>
                  <a:latin typeface="Times New Roman" panose="02020603050405020304" pitchFamily="18" charset="0"/>
                  <a:cs typeface="Times New Roman" panose="02020603050405020304" pitchFamily="18" charset="0"/>
                </a:endParaRPr>
              </a:p>
            </p:txBody>
          </p:sp>
          <p:pic>
            <p:nvPicPr>
              <p:cNvPr id="79" name="Picture 78">
                <a:extLst>
                  <a:ext uri="{FF2B5EF4-FFF2-40B4-BE49-F238E27FC236}">
                    <a16:creationId xmlns:a16="http://schemas.microsoft.com/office/drawing/2014/main" id="{967EBB81-0AE8-8343-B97D-64A090CC24D9}"/>
                  </a:ext>
                </a:extLst>
              </p:cNvPr>
              <p:cNvPicPr>
                <a:picLocks noChangeAspect="1"/>
              </p:cNvPicPr>
              <p:nvPr/>
            </p:nvPicPr>
            <p:blipFill rotWithShape="1">
              <a:blip r:embed="rId4">
                <a:extLst>
                  <a:ext uri="{28A0092B-C50C-407E-A947-70E740481C1C}">
                    <a14:useLocalDpi xmlns:a14="http://schemas.microsoft.com/office/drawing/2010/main" val="0"/>
                  </a:ext>
                </a:extLst>
              </a:blip>
              <a:srcRect t="13184" b="23275"/>
              <a:stretch/>
            </p:blipFill>
            <p:spPr>
              <a:xfrm>
                <a:off x="7935963" y="2366253"/>
                <a:ext cx="1319317" cy="1816851"/>
              </a:xfrm>
              <a:prstGeom prst="rect">
                <a:avLst/>
              </a:prstGeom>
              <a:effectLst>
                <a:outerShdw blurRad="50800" dist="38100" dir="2700000" algn="tl" rotWithShape="0">
                  <a:prstClr val="black">
                    <a:alpha val="40000"/>
                  </a:prstClr>
                </a:outerShdw>
              </a:effectLst>
            </p:spPr>
          </p:pic>
          <p:pic>
            <p:nvPicPr>
              <p:cNvPr id="81" name="Picture 80">
                <a:extLst>
                  <a:ext uri="{FF2B5EF4-FFF2-40B4-BE49-F238E27FC236}">
                    <a16:creationId xmlns:a16="http://schemas.microsoft.com/office/drawing/2014/main" id="{D5DD6D6E-1DD2-024A-9DA7-25A92D385D9C}"/>
                  </a:ext>
                </a:extLst>
              </p:cNvPr>
              <p:cNvPicPr>
                <a:picLocks noChangeAspect="1"/>
              </p:cNvPicPr>
              <p:nvPr/>
            </p:nvPicPr>
            <p:blipFill rotWithShape="1">
              <a:blip r:embed="rId5">
                <a:extLst>
                  <a:ext uri="{28A0092B-C50C-407E-A947-70E740481C1C}">
                    <a14:useLocalDpi xmlns:a14="http://schemas.microsoft.com/office/drawing/2010/main" val="0"/>
                  </a:ext>
                </a:extLst>
              </a:blip>
              <a:srcRect t="16680" b="41423"/>
              <a:stretch/>
            </p:blipFill>
            <p:spPr>
              <a:xfrm>
                <a:off x="9344331" y="3076423"/>
                <a:ext cx="1218785" cy="1106681"/>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6B55729B-7D0E-C746-B778-418402144CDF}"/>
                  </a:ext>
                </a:extLst>
              </p:cNvPr>
              <p:cNvSpPr txBox="1"/>
              <p:nvPr/>
            </p:nvSpPr>
            <p:spPr>
              <a:xfrm>
                <a:off x="9344332" y="2366252"/>
                <a:ext cx="2092944" cy="646331"/>
              </a:xfrm>
              <a:prstGeom prst="rect">
                <a:avLst/>
              </a:prstGeom>
              <a:noFill/>
            </p:spPr>
            <p:txBody>
              <a:bodyPr wrap="square">
                <a:spAutoFit/>
              </a:bodyPr>
              <a:lstStyle/>
              <a:p>
                <a:pPr algn="ctr"/>
                <a:r>
                  <a:rPr lang="en-US" altLang="zh-CN" b="1" dirty="0">
                    <a:solidFill>
                      <a:srgbClr val="9F0007"/>
                    </a:solidFill>
                    <a:latin typeface="Times New Roman" panose="02020603050405020304" pitchFamily="18" charset="0"/>
                    <a:cs typeface="Times New Roman" panose="02020603050405020304" pitchFamily="18" charset="0"/>
                  </a:rPr>
                  <a:t>Invite</a:t>
                </a:r>
                <a:r>
                  <a:rPr lang="zh-CN" altLang="en-US" b="1" dirty="0">
                    <a:solidFill>
                      <a:srgbClr val="9F0007"/>
                    </a:solidFill>
                    <a:latin typeface="Times New Roman" panose="02020603050405020304" pitchFamily="18" charset="0"/>
                    <a:cs typeface="Times New Roman" panose="02020603050405020304" pitchFamily="18" charset="0"/>
                  </a:rPr>
                  <a:t> </a:t>
                </a:r>
                <a:r>
                  <a:rPr lang="en-US" altLang="zh-CN" b="1" dirty="0">
                    <a:solidFill>
                      <a:srgbClr val="9F0007"/>
                    </a:solidFill>
                    <a:latin typeface="Times New Roman" panose="02020603050405020304" pitchFamily="18" charset="0"/>
                    <a:cs typeface="Times New Roman" panose="02020603050405020304" pitchFamily="18" charset="0"/>
                  </a:rPr>
                  <a:t>Friends</a:t>
                </a:r>
              </a:p>
              <a:p>
                <a:pPr algn="ctr"/>
                <a:r>
                  <a:rPr lang="en-US" dirty="0">
                    <a:solidFill>
                      <a:srgbClr val="9F0007"/>
                    </a:solidFill>
                    <a:latin typeface="Times New Roman" panose="02020603050405020304" pitchFamily="18" charset="0"/>
                    <a:cs typeface="Times New Roman" panose="02020603050405020304" pitchFamily="18" charset="0"/>
                  </a:rPr>
                  <a:t>for </a:t>
                </a:r>
                <a:r>
                  <a:rPr lang="en-US" b="1" dirty="0">
                    <a:solidFill>
                      <a:srgbClr val="9F0007"/>
                    </a:solidFill>
                    <a:latin typeface="Times New Roman" panose="02020603050405020304" pitchFamily="18" charset="0"/>
                    <a:cs typeface="Times New Roman" panose="02020603050405020304" pitchFamily="18" charset="0"/>
                  </a:rPr>
                  <a:t>Cash</a:t>
                </a:r>
                <a:endParaRPr lang="en-CN" b="1" dirty="0">
                  <a:solidFill>
                    <a:srgbClr val="9F0007"/>
                  </a:solidFill>
                  <a:latin typeface="Times New Roman" panose="02020603050405020304" pitchFamily="18" charset="0"/>
                  <a:cs typeface="Times New Roman" panose="02020603050405020304" pitchFamily="18" charset="0"/>
                </a:endParaRPr>
              </a:p>
            </p:txBody>
          </p:sp>
        </p:grpSp>
        <p:grpSp>
          <p:nvGrpSpPr>
            <p:cNvPr id="108" name="Group 107">
              <a:extLst>
                <a:ext uri="{FF2B5EF4-FFF2-40B4-BE49-F238E27FC236}">
                  <a16:creationId xmlns:a16="http://schemas.microsoft.com/office/drawing/2014/main" id="{4C1730AE-BE8C-9141-9071-E1BD43D91A3B}"/>
                </a:ext>
              </a:extLst>
            </p:cNvPr>
            <p:cNvGrpSpPr/>
            <p:nvPr/>
          </p:nvGrpSpPr>
          <p:grpSpPr>
            <a:xfrm>
              <a:off x="492245" y="1015100"/>
              <a:ext cx="3982047" cy="852937"/>
              <a:chOff x="0" y="1026395"/>
              <a:chExt cx="4139293" cy="852937"/>
            </a:xfrm>
          </p:grpSpPr>
          <p:sp>
            <p:nvSpPr>
              <p:cNvPr id="55" name="TextBox 54">
                <a:extLst>
                  <a:ext uri="{FF2B5EF4-FFF2-40B4-BE49-F238E27FC236}">
                    <a16:creationId xmlns:a16="http://schemas.microsoft.com/office/drawing/2014/main" id="{55EE6C95-752D-FE48-8769-8688785A511E}"/>
                  </a:ext>
                </a:extLst>
              </p:cNvPr>
              <p:cNvSpPr txBox="1"/>
              <p:nvPr/>
            </p:nvSpPr>
            <p:spPr>
              <a:xfrm>
                <a:off x="0" y="1026395"/>
                <a:ext cx="4139293" cy="369332"/>
              </a:xfrm>
              <a:prstGeom prst="rect">
                <a:avLst/>
              </a:prstGeom>
              <a:noFill/>
            </p:spPr>
            <p:txBody>
              <a:bodyPr wrap="square">
                <a:spAutoFit/>
              </a:bodyPr>
              <a:lstStyle/>
              <a:p>
                <a:pPr algn="ctr"/>
                <a:r>
                  <a:rPr lang="en-US" altLang="zh-CN" b="1" dirty="0">
                    <a:solidFill>
                      <a:srgbClr val="9F0007"/>
                    </a:solidFill>
                    <a:latin typeface="Times New Roman" panose="02020603050405020304" pitchFamily="18" charset="0"/>
                    <a:cs typeface="Times New Roman" panose="02020603050405020304" pitchFamily="18" charset="0"/>
                  </a:rPr>
                  <a:t>14</a:t>
                </a:r>
                <a:r>
                  <a:rPr lang="en-US" altLang="zh-CN" dirty="0">
                    <a:solidFill>
                      <a:srgbClr val="9F0007"/>
                    </a:solidFill>
                    <a:latin typeface="Times New Roman" panose="02020603050405020304" pitchFamily="18" charset="0"/>
                    <a:cs typeface="Times New Roman" panose="02020603050405020304" pitchFamily="18" charset="0"/>
                  </a:rPr>
                  <a:t> primary classifications for </a:t>
                </a:r>
                <a:r>
                  <a:rPr lang="en-US" altLang="zh-CN" b="1" dirty="0">
                    <a:solidFill>
                      <a:srgbClr val="9F0007"/>
                    </a:solidFill>
                    <a:latin typeface="Times New Roman" panose="02020603050405020304" pitchFamily="18" charset="0"/>
                    <a:cs typeface="Times New Roman" panose="02020603050405020304" pitchFamily="18" charset="0"/>
                  </a:rPr>
                  <a:t>searching</a:t>
                </a:r>
                <a:r>
                  <a:rPr lang="en-US" altLang="zh-CN" dirty="0">
                    <a:solidFill>
                      <a:srgbClr val="9F0007"/>
                    </a:solidFill>
                    <a:latin typeface="Times New Roman" panose="02020603050405020304" pitchFamily="18" charset="0"/>
                    <a:cs typeface="Times New Roman" panose="02020603050405020304" pitchFamily="18" charset="0"/>
                  </a:rPr>
                  <a:t>.</a:t>
                </a:r>
                <a:endParaRPr lang="en-CN" dirty="0">
                  <a:solidFill>
                    <a:srgbClr val="9F0007"/>
                  </a:solidFill>
                  <a:latin typeface="Times New Roman" panose="02020603050405020304" pitchFamily="18" charset="0"/>
                  <a:cs typeface="Times New Roman" panose="02020603050405020304" pitchFamily="18" charset="0"/>
                </a:endParaRPr>
              </a:p>
            </p:txBody>
          </p:sp>
          <p:sp>
            <p:nvSpPr>
              <p:cNvPr id="95" name="Rounded Rectangle 94">
                <a:extLst>
                  <a:ext uri="{FF2B5EF4-FFF2-40B4-BE49-F238E27FC236}">
                    <a16:creationId xmlns:a16="http://schemas.microsoft.com/office/drawing/2014/main" id="{80D8C216-1348-E249-9132-AAC333BC3C48}"/>
                  </a:ext>
                </a:extLst>
              </p:cNvPr>
              <p:cNvSpPr/>
              <p:nvPr/>
            </p:nvSpPr>
            <p:spPr>
              <a:xfrm>
                <a:off x="509070" y="1479630"/>
                <a:ext cx="3121154" cy="399702"/>
              </a:xfrm>
              <a:prstGeom prst="roundRect">
                <a:avLst>
                  <a:gd name="adj" fmla="val 7230"/>
                </a:avLst>
              </a:prstGeom>
              <a:solidFill>
                <a:srgbClr val="F40009">
                  <a:alpha val="70000"/>
                </a:srgbClr>
              </a:solidFill>
              <a:ln w="12700">
                <a:solidFill>
                  <a:srgbClr val="9F0007"/>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4. Recommendation System</a:t>
                </a:r>
                <a:endParaRPr lang="en-CN" b="1" dirty="0">
                  <a:latin typeface="Times New Roman" panose="02020603050405020304" pitchFamily="18" charset="0"/>
                  <a:cs typeface="Times New Roman" panose="02020603050405020304" pitchFamily="18" charset="0"/>
                </a:endParaRPr>
              </a:p>
            </p:txBody>
          </p:sp>
        </p:grpSp>
        <p:sp>
          <p:nvSpPr>
            <p:cNvPr id="96" name="Rounded Rectangle 95">
              <a:extLst>
                <a:ext uri="{FF2B5EF4-FFF2-40B4-BE49-F238E27FC236}">
                  <a16:creationId xmlns:a16="http://schemas.microsoft.com/office/drawing/2014/main" id="{208AC512-F615-4C44-94FC-AA7886515F64}"/>
                </a:ext>
              </a:extLst>
            </p:cNvPr>
            <p:cNvSpPr/>
            <p:nvPr/>
          </p:nvSpPr>
          <p:spPr>
            <a:xfrm>
              <a:off x="7879068" y="4093397"/>
              <a:ext cx="2845962" cy="399702"/>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1. Network Effect</a:t>
              </a:r>
              <a:endParaRPr lang="en-CN" b="1" dirty="0">
                <a:latin typeface="Times New Roman" panose="02020603050405020304" pitchFamily="18" charset="0"/>
                <a:cs typeface="Times New Roman" panose="02020603050405020304" pitchFamily="18" charset="0"/>
              </a:endParaRPr>
            </a:p>
          </p:txBody>
        </p:sp>
        <p:cxnSp>
          <p:nvCxnSpPr>
            <p:cNvPr id="57" name="Straight Arrow Connector 56">
              <a:extLst>
                <a:ext uri="{FF2B5EF4-FFF2-40B4-BE49-F238E27FC236}">
                  <a16:creationId xmlns:a16="http://schemas.microsoft.com/office/drawing/2014/main" id="{E3726D89-D077-DC40-9707-7E9466EE9772}"/>
                </a:ext>
              </a:extLst>
            </p:cNvPr>
            <p:cNvCxnSpPr>
              <a:cxnSpLocks/>
              <a:stCxn id="6" idx="1"/>
            </p:cNvCxnSpPr>
            <p:nvPr/>
          </p:nvCxnSpPr>
          <p:spPr>
            <a:xfrm flipH="1">
              <a:off x="4291452" y="1516761"/>
              <a:ext cx="366965" cy="0"/>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166E6D8-6C0D-3C4A-8FE0-9B7CD0AA6016}"/>
                </a:ext>
              </a:extLst>
            </p:cNvPr>
            <p:cNvCxnSpPr>
              <a:cxnSpLocks/>
              <a:stCxn id="112" idx="1"/>
              <a:endCxn id="100" idx="3"/>
            </p:cNvCxnSpPr>
            <p:nvPr/>
          </p:nvCxnSpPr>
          <p:spPr>
            <a:xfrm flipH="1">
              <a:off x="4311697" y="2686389"/>
              <a:ext cx="346721" cy="888278"/>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D8EEF72-9932-0A4F-A602-DFC049399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337" y="886491"/>
              <a:ext cx="2623076" cy="5684886"/>
            </a:xfrm>
            <a:prstGeom prst="rect">
              <a:avLst/>
            </a:prstGeom>
            <a:effectLst>
              <a:outerShdw blurRad="50800" dist="38100" dir="5400000" algn="t" rotWithShape="0">
                <a:prstClr val="black">
                  <a:alpha val="40000"/>
                </a:prstClr>
              </a:outerShdw>
            </a:effectLst>
          </p:spPr>
        </p:pic>
        <p:sp>
          <p:nvSpPr>
            <p:cNvPr id="6" name="Rounded Rectangle 5">
              <a:extLst>
                <a:ext uri="{FF2B5EF4-FFF2-40B4-BE49-F238E27FC236}">
                  <a16:creationId xmlns:a16="http://schemas.microsoft.com/office/drawing/2014/main" id="{C22DBFDC-4F2C-7E49-90A4-17710CAB4399}"/>
                </a:ext>
              </a:extLst>
            </p:cNvPr>
            <p:cNvSpPr/>
            <p:nvPr/>
          </p:nvSpPr>
          <p:spPr>
            <a:xfrm>
              <a:off x="4658417" y="1177570"/>
              <a:ext cx="2538916" cy="67838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63" name="Rounded Rectangle 62">
              <a:extLst>
                <a:ext uri="{FF2B5EF4-FFF2-40B4-BE49-F238E27FC236}">
                  <a16:creationId xmlns:a16="http://schemas.microsoft.com/office/drawing/2014/main" id="{F0231638-A1A4-DE4E-9DB4-EC076491D01E}"/>
                </a:ext>
              </a:extLst>
            </p:cNvPr>
            <p:cNvSpPr/>
            <p:nvPr/>
          </p:nvSpPr>
          <p:spPr>
            <a:xfrm>
              <a:off x="4658417" y="1900819"/>
              <a:ext cx="2538916" cy="22169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82" name="Rounded Rectangle 81">
              <a:extLst>
                <a:ext uri="{FF2B5EF4-FFF2-40B4-BE49-F238E27FC236}">
                  <a16:creationId xmlns:a16="http://schemas.microsoft.com/office/drawing/2014/main" id="{3B2AE80D-5BBF-A048-82A1-C198E9DD42F9}"/>
                </a:ext>
              </a:extLst>
            </p:cNvPr>
            <p:cNvSpPr/>
            <p:nvPr/>
          </p:nvSpPr>
          <p:spPr>
            <a:xfrm>
              <a:off x="5682083" y="2303948"/>
              <a:ext cx="491583" cy="48818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112" name="Rounded Rectangle 111">
              <a:extLst>
                <a:ext uri="{FF2B5EF4-FFF2-40B4-BE49-F238E27FC236}">
                  <a16:creationId xmlns:a16="http://schemas.microsoft.com/office/drawing/2014/main" id="{40150D49-D3EC-8547-86E7-0A88C2CE5EF9}"/>
                </a:ext>
              </a:extLst>
            </p:cNvPr>
            <p:cNvSpPr/>
            <p:nvPr/>
          </p:nvSpPr>
          <p:spPr>
            <a:xfrm>
              <a:off x="4658418" y="2302238"/>
              <a:ext cx="987234" cy="768302"/>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116" name="Rounded Rectangle 115">
              <a:extLst>
                <a:ext uri="{FF2B5EF4-FFF2-40B4-BE49-F238E27FC236}">
                  <a16:creationId xmlns:a16="http://schemas.microsoft.com/office/drawing/2014/main" id="{2CC60DAA-56D4-C54A-8F14-AFB8B6FD2D13}"/>
                </a:ext>
              </a:extLst>
            </p:cNvPr>
            <p:cNvSpPr/>
            <p:nvPr/>
          </p:nvSpPr>
          <p:spPr>
            <a:xfrm>
              <a:off x="4657132" y="5266063"/>
              <a:ext cx="1241211" cy="22169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117" name="Straight Arrow Connector 116">
              <a:extLst>
                <a:ext uri="{FF2B5EF4-FFF2-40B4-BE49-F238E27FC236}">
                  <a16:creationId xmlns:a16="http://schemas.microsoft.com/office/drawing/2014/main" id="{215A3D44-A2F8-0F42-8EA2-95B57423DE73}"/>
                </a:ext>
              </a:extLst>
            </p:cNvPr>
            <p:cNvCxnSpPr>
              <a:cxnSpLocks/>
              <a:stCxn id="116" idx="1"/>
              <a:endCxn id="104" idx="3"/>
            </p:cNvCxnSpPr>
            <p:nvPr/>
          </p:nvCxnSpPr>
          <p:spPr>
            <a:xfrm flipH="1" flipV="1">
              <a:off x="4311697" y="5237189"/>
              <a:ext cx="345435" cy="139720"/>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F45965B-9771-7144-9A84-F40023632645}"/>
                </a:ext>
              </a:extLst>
            </p:cNvPr>
            <p:cNvGrpSpPr/>
            <p:nvPr/>
          </p:nvGrpSpPr>
          <p:grpSpPr>
            <a:xfrm>
              <a:off x="654839" y="2762879"/>
              <a:ext cx="3656858" cy="3808498"/>
              <a:chOff x="654839" y="2762879"/>
              <a:chExt cx="3656858" cy="3808498"/>
            </a:xfrm>
          </p:grpSpPr>
          <p:grpSp>
            <p:nvGrpSpPr>
              <p:cNvPr id="8" name="Group 7">
                <a:extLst>
                  <a:ext uri="{FF2B5EF4-FFF2-40B4-BE49-F238E27FC236}">
                    <a16:creationId xmlns:a16="http://schemas.microsoft.com/office/drawing/2014/main" id="{BE8E024A-E5C0-B44C-9E68-848D3BA39D17}"/>
                  </a:ext>
                </a:extLst>
              </p:cNvPr>
              <p:cNvGrpSpPr/>
              <p:nvPr/>
            </p:nvGrpSpPr>
            <p:grpSpPr>
              <a:xfrm>
                <a:off x="654839" y="2762879"/>
                <a:ext cx="3656858" cy="3292344"/>
                <a:chOff x="634594" y="2718769"/>
                <a:chExt cx="3656858" cy="3292344"/>
              </a:xfrm>
            </p:grpSpPr>
            <p:pic>
              <p:nvPicPr>
                <p:cNvPr id="98" name="Picture 97">
                  <a:extLst>
                    <a:ext uri="{FF2B5EF4-FFF2-40B4-BE49-F238E27FC236}">
                      <a16:creationId xmlns:a16="http://schemas.microsoft.com/office/drawing/2014/main" id="{05A87D52-4D9F-8442-988A-53D09F3F738B}"/>
                    </a:ext>
                  </a:extLst>
                </p:cNvPr>
                <p:cNvPicPr>
                  <a:picLocks noChangeAspect="1"/>
                </p:cNvPicPr>
                <p:nvPr/>
              </p:nvPicPr>
              <p:blipFill rotWithShape="1">
                <a:blip r:embed="rId7">
                  <a:extLst>
                    <a:ext uri="{28A0092B-C50C-407E-A947-70E740481C1C}">
                      <a14:useLocalDpi xmlns:a14="http://schemas.microsoft.com/office/drawing/2010/main" val="0"/>
                    </a:ext>
                  </a:extLst>
                </a:blip>
                <a:srcRect b="57054"/>
                <a:stretch/>
              </p:blipFill>
              <p:spPr>
                <a:xfrm>
                  <a:off x="634594" y="4375044"/>
                  <a:ext cx="1757805" cy="1636069"/>
                </a:xfrm>
                <a:prstGeom prst="rect">
                  <a:avLst/>
                </a:prstGeom>
                <a:effectLst>
                  <a:outerShdw blurRad="50800" dist="38100" dir="8100000" algn="tr" rotWithShape="0">
                    <a:prstClr val="black">
                      <a:alpha val="40000"/>
                    </a:prstClr>
                  </a:outerShdw>
                </a:effectLst>
              </p:spPr>
            </p:pic>
            <p:pic>
              <p:nvPicPr>
                <p:cNvPr id="100" name="Picture 99">
                  <a:extLst>
                    <a:ext uri="{FF2B5EF4-FFF2-40B4-BE49-F238E27FC236}">
                      <a16:creationId xmlns:a16="http://schemas.microsoft.com/office/drawing/2014/main" id="{ECEFE299-8812-E940-AF77-1E1A035A9199}"/>
                    </a:ext>
                  </a:extLst>
                </p:cNvPr>
                <p:cNvPicPr>
                  <a:picLocks noChangeAspect="1"/>
                </p:cNvPicPr>
                <p:nvPr/>
              </p:nvPicPr>
              <p:blipFill rotWithShape="1">
                <a:blip r:embed="rId8">
                  <a:extLst>
                    <a:ext uri="{28A0092B-C50C-407E-A947-70E740481C1C}">
                      <a14:useLocalDpi xmlns:a14="http://schemas.microsoft.com/office/drawing/2010/main" val="0"/>
                    </a:ext>
                  </a:extLst>
                </a:blip>
                <a:srcRect b="58767"/>
                <a:stretch/>
              </p:blipFill>
              <p:spPr>
                <a:xfrm>
                  <a:off x="2474607" y="2718769"/>
                  <a:ext cx="1816845" cy="1623576"/>
                </a:xfrm>
                <a:prstGeom prst="rect">
                  <a:avLst/>
                </a:prstGeom>
                <a:effectLst>
                  <a:outerShdw blurRad="50800" dist="38100" dir="8100000" algn="tr" rotWithShape="0">
                    <a:prstClr val="black">
                      <a:alpha val="40000"/>
                    </a:prstClr>
                  </a:outerShdw>
                </a:effectLst>
              </p:spPr>
            </p:pic>
            <p:pic>
              <p:nvPicPr>
                <p:cNvPr id="104" name="Picture 103">
                  <a:extLst>
                    <a:ext uri="{FF2B5EF4-FFF2-40B4-BE49-F238E27FC236}">
                      <a16:creationId xmlns:a16="http://schemas.microsoft.com/office/drawing/2014/main" id="{671A74AF-5F47-4543-A474-8CEDBC34C94B}"/>
                    </a:ext>
                  </a:extLst>
                </p:cNvPr>
                <p:cNvPicPr>
                  <a:picLocks noChangeAspect="1"/>
                </p:cNvPicPr>
                <p:nvPr/>
              </p:nvPicPr>
              <p:blipFill rotWithShape="1">
                <a:blip r:embed="rId9">
                  <a:extLst>
                    <a:ext uri="{28A0092B-C50C-407E-A947-70E740481C1C}">
                      <a14:useLocalDpi xmlns:a14="http://schemas.microsoft.com/office/drawing/2010/main" val="0"/>
                    </a:ext>
                  </a:extLst>
                </a:blip>
                <a:srcRect t="59030"/>
                <a:stretch/>
              </p:blipFill>
              <p:spPr>
                <a:xfrm>
                  <a:off x="2448892" y="4375044"/>
                  <a:ext cx="1842560" cy="1636069"/>
                </a:xfrm>
                <a:prstGeom prst="rect">
                  <a:avLst/>
                </a:prstGeom>
                <a:effectLst>
                  <a:outerShdw blurRad="50800" dist="38100" dir="8100000" algn="tr" rotWithShape="0">
                    <a:prstClr val="black">
                      <a:alpha val="40000"/>
                    </a:prstClr>
                  </a:outerShdw>
                </a:effectLst>
              </p:spPr>
            </p:pic>
            <p:pic>
              <p:nvPicPr>
                <p:cNvPr id="106" name="Picture 105">
                  <a:extLst>
                    <a:ext uri="{FF2B5EF4-FFF2-40B4-BE49-F238E27FC236}">
                      <a16:creationId xmlns:a16="http://schemas.microsoft.com/office/drawing/2014/main" id="{9F48409A-95AD-9A42-92D6-777560187859}"/>
                    </a:ext>
                  </a:extLst>
                </p:cNvPr>
                <p:cNvPicPr>
                  <a:picLocks noChangeAspect="1"/>
                </p:cNvPicPr>
                <p:nvPr/>
              </p:nvPicPr>
              <p:blipFill rotWithShape="1">
                <a:blip r:embed="rId10">
                  <a:extLst>
                    <a:ext uri="{28A0092B-C50C-407E-A947-70E740481C1C}">
                      <a14:useLocalDpi xmlns:a14="http://schemas.microsoft.com/office/drawing/2010/main" val="0"/>
                    </a:ext>
                  </a:extLst>
                </a:blip>
                <a:srcRect b="58178"/>
                <a:stretch/>
              </p:blipFill>
              <p:spPr>
                <a:xfrm>
                  <a:off x="634594" y="2718770"/>
                  <a:ext cx="1791267" cy="1623576"/>
                </a:xfrm>
                <a:prstGeom prst="rect">
                  <a:avLst/>
                </a:prstGeom>
                <a:effectLst>
                  <a:outerShdw blurRad="50800" dist="38100" dir="8100000" algn="tr" rotWithShape="0">
                    <a:prstClr val="black">
                      <a:alpha val="40000"/>
                    </a:prstClr>
                  </a:outerShdw>
                </a:effectLst>
              </p:spPr>
            </p:pic>
          </p:grpSp>
          <p:sp>
            <p:nvSpPr>
              <p:cNvPr id="121" name="Rounded Rectangle 120">
                <a:extLst>
                  <a:ext uri="{FF2B5EF4-FFF2-40B4-BE49-F238E27FC236}">
                    <a16:creationId xmlns:a16="http://schemas.microsoft.com/office/drawing/2014/main" id="{37C38FBE-1C08-B647-BA53-872B58655C6A}"/>
                  </a:ext>
                </a:extLst>
              </p:cNvPr>
              <p:cNvSpPr/>
              <p:nvPr/>
            </p:nvSpPr>
            <p:spPr>
              <a:xfrm>
                <a:off x="981976" y="6171675"/>
                <a:ext cx="3002586" cy="399702"/>
              </a:xfrm>
              <a:prstGeom prst="roundRect">
                <a:avLst>
                  <a:gd name="adj" fmla="val 7230"/>
                </a:avLst>
              </a:prstGeom>
              <a:solidFill>
                <a:srgbClr val="F40009">
                  <a:alpha val="70000"/>
                </a:srgbClr>
              </a:solidFill>
              <a:ln w="12700">
                <a:solidFill>
                  <a:srgbClr val="9F0007"/>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2. Platform Pricing</a:t>
                </a:r>
                <a:endParaRPr lang="en-CN" b="1" dirty="0">
                  <a:latin typeface="Times New Roman" panose="02020603050405020304" pitchFamily="18" charset="0"/>
                  <a:cs typeface="Times New Roman" panose="02020603050405020304" pitchFamily="18" charset="0"/>
                </a:endParaRPr>
              </a:p>
            </p:txBody>
          </p:sp>
        </p:grpSp>
        <p:cxnSp>
          <p:nvCxnSpPr>
            <p:cNvPr id="83" name="Straight Arrow Connector 82">
              <a:extLst>
                <a:ext uri="{FF2B5EF4-FFF2-40B4-BE49-F238E27FC236}">
                  <a16:creationId xmlns:a16="http://schemas.microsoft.com/office/drawing/2014/main" id="{D7EF57F5-B27D-FD4B-84F3-5D22AE7E462D}"/>
                </a:ext>
              </a:extLst>
            </p:cNvPr>
            <p:cNvCxnSpPr>
              <a:cxnSpLocks/>
              <a:stCxn id="82" idx="3"/>
              <a:endCxn id="79" idx="1"/>
            </p:cNvCxnSpPr>
            <p:nvPr/>
          </p:nvCxnSpPr>
          <p:spPr>
            <a:xfrm>
              <a:off x="6173666" y="2548039"/>
              <a:ext cx="1426473" cy="550670"/>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8015203F-A5C6-AA4F-85AD-9BA6A8A50F52}"/>
                </a:ext>
              </a:extLst>
            </p:cNvPr>
            <p:cNvPicPr>
              <a:picLocks noChangeAspect="1"/>
            </p:cNvPicPr>
            <p:nvPr/>
          </p:nvPicPr>
          <p:blipFill rotWithShape="1">
            <a:blip r:embed="rId11">
              <a:extLst>
                <a:ext uri="{28A0092B-C50C-407E-A947-70E740481C1C}">
                  <a14:useLocalDpi xmlns:a14="http://schemas.microsoft.com/office/drawing/2010/main" val="0"/>
                </a:ext>
              </a:extLst>
            </a:blip>
            <a:srcRect t="6495" b="76630"/>
            <a:stretch/>
          </p:blipFill>
          <p:spPr>
            <a:xfrm>
              <a:off x="7564298" y="5096872"/>
              <a:ext cx="2137589" cy="781763"/>
            </a:xfrm>
            <a:prstGeom prst="rect">
              <a:avLst/>
            </a:prstGeom>
            <a:effectLst>
              <a:outerShdw blurRad="50800" dist="38100" dir="5400000" algn="t" rotWithShape="0">
                <a:prstClr val="black">
                  <a:alpha val="40000"/>
                </a:prstClr>
              </a:outerShdw>
            </a:effectLst>
          </p:spPr>
        </p:pic>
        <p:pic>
          <p:nvPicPr>
            <p:cNvPr id="129" name="Picture 128">
              <a:extLst>
                <a:ext uri="{FF2B5EF4-FFF2-40B4-BE49-F238E27FC236}">
                  <a16:creationId xmlns:a16="http://schemas.microsoft.com/office/drawing/2014/main" id="{055DDF40-4004-9942-A94C-0782478A4842}"/>
                </a:ext>
              </a:extLst>
            </p:cNvPr>
            <p:cNvPicPr>
              <a:picLocks noChangeAspect="1"/>
            </p:cNvPicPr>
            <p:nvPr/>
          </p:nvPicPr>
          <p:blipFill rotWithShape="1">
            <a:blip r:embed="rId12">
              <a:extLst>
                <a:ext uri="{28A0092B-C50C-407E-A947-70E740481C1C}">
                  <a14:useLocalDpi xmlns:a14="http://schemas.microsoft.com/office/drawing/2010/main" val="0"/>
                </a:ext>
              </a:extLst>
            </a:blip>
            <a:srcRect t="22374" b="42499"/>
            <a:stretch/>
          </p:blipFill>
          <p:spPr>
            <a:xfrm>
              <a:off x="9750306" y="5096872"/>
              <a:ext cx="1949449" cy="1484129"/>
            </a:xfrm>
            <a:prstGeom prst="rect">
              <a:avLst/>
            </a:prstGeom>
            <a:effectLst>
              <a:outerShdw blurRad="50800" dist="38100" dir="5400000" algn="t" rotWithShape="0">
                <a:prstClr val="black">
                  <a:alpha val="40000"/>
                </a:prstClr>
              </a:outerShdw>
            </a:effectLst>
          </p:spPr>
        </p:pic>
        <p:sp>
          <p:nvSpPr>
            <p:cNvPr id="132" name="Rounded Rectangle 131">
              <a:extLst>
                <a:ext uri="{FF2B5EF4-FFF2-40B4-BE49-F238E27FC236}">
                  <a16:creationId xmlns:a16="http://schemas.microsoft.com/office/drawing/2014/main" id="{92C52484-58E2-684C-95BC-B38E9243EC3D}"/>
                </a:ext>
              </a:extLst>
            </p:cNvPr>
            <p:cNvSpPr/>
            <p:nvPr/>
          </p:nvSpPr>
          <p:spPr>
            <a:xfrm>
              <a:off x="7564298" y="5956650"/>
              <a:ext cx="2137589" cy="606738"/>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3. Online</a:t>
              </a:r>
            </a:p>
            <a:p>
              <a:pPr algn="ctr"/>
              <a:r>
                <a:rPr lang="en-US" b="1" dirty="0">
                  <a:latin typeface="Times New Roman" panose="02020603050405020304" pitchFamily="18" charset="0"/>
                  <a:cs typeface="Times New Roman" panose="02020603050405020304" pitchFamily="18" charset="0"/>
                </a:rPr>
                <a:t>Reputation</a:t>
              </a:r>
              <a:endParaRPr lang="en-C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38840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CN" dirty="0"/>
              <a:t>Project</a:t>
            </a:r>
            <a:r>
              <a:rPr lang="zh-CN" altLang="en-US" dirty="0"/>
              <a:t> </a:t>
            </a:r>
            <a:r>
              <a:rPr lang="en-US" altLang="zh-CN" dirty="0">
                <a:solidFill>
                  <a:srgbClr val="F50008"/>
                </a:solidFill>
              </a:rPr>
              <a:t>Framework</a:t>
            </a:r>
            <a:endParaRPr lang="en-CN" dirty="0">
              <a:solidFill>
                <a:srgbClr val="F50008"/>
              </a:solidFill>
            </a:endParaRPr>
          </a:p>
        </p:txBody>
      </p:sp>
      <p:sp>
        <p:nvSpPr>
          <p:cNvPr id="58" name="Slide Number Placeholder 1">
            <a:extLst>
              <a:ext uri="{FF2B5EF4-FFF2-40B4-BE49-F238E27FC236}">
                <a16:creationId xmlns:a16="http://schemas.microsoft.com/office/drawing/2014/main" id="{53343BBC-EC8E-5740-817F-E929E3E87F64}"/>
              </a:ext>
            </a:extLst>
          </p:cNvPr>
          <p:cNvSpPr txBox="1">
            <a:spLocks/>
          </p:cNvSpPr>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pPr/>
              <a:t>7</a:t>
            </a:fld>
            <a:endParaRPr lang="zh-CN" altLang="en-US" dirty="0"/>
          </a:p>
        </p:txBody>
      </p:sp>
      <p:grpSp>
        <p:nvGrpSpPr>
          <p:cNvPr id="2" name="Group 1">
            <a:extLst>
              <a:ext uri="{FF2B5EF4-FFF2-40B4-BE49-F238E27FC236}">
                <a16:creationId xmlns:a16="http://schemas.microsoft.com/office/drawing/2014/main" id="{418866FE-1305-D543-B5C4-7364C38C9447}"/>
              </a:ext>
            </a:extLst>
          </p:cNvPr>
          <p:cNvGrpSpPr/>
          <p:nvPr/>
        </p:nvGrpSpPr>
        <p:grpSpPr>
          <a:xfrm>
            <a:off x="580227" y="670797"/>
            <a:ext cx="11031546" cy="6048703"/>
            <a:chOff x="453257" y="699232"/>
            <a:chExt cx="11031546" cy="6048703"/>
          </a:xfrm>
        </p:grpSpPr>
        <p:grpSp>
          <p:nvGrpSpPr>
            <p:cNvPr id="57" name="Group 56">
              <a:extLst>
                <a:ext uri="{FF2B5EF4-FFF2-40B4-BE49-F238E27FC236}">
                  <a16:creationId xmlns:a16="http://schemas.microsoft.com/office/drawing/2014/main" id="{9A155D56-AF1A-B94E-9BC2-7C0589E586DA}"/>
                </a:ext>
              </a:extLst>
            </p:cNvPr>
            <p:cNvGrpSpPr/>
            <p:nvPr/>
          </p:nvGrpSpPr>
          <p:grpSpPr>
            <a:xfrm>
              <a:off x="453257" y="1105447"/>
              <a:ext cx="4604959" cy="5475554"/>
              <a:chOff x="327781" y="1211817"/>
              <a:chExt cx="4604959" cy="5475554"/>
            </a:xfrm>
          </p:grpSpPr>
          <p:sp>
            <p:nvSpPr>
              <p:cNvPr id="5" name="TextBox 4">
                <a:extLst>
                  <a:ext uri="{FF2B5EF4-FFF2-40B4-BE49-F238E27FC236}">
                    <a16:creationId xmlns:a16="http://schemas.microsoft.com/office/drawing/2014/main" id="{4C3335FD-A4BE-474A-9217-8F1A7CAE5153}"/>
                  </a:ext>
                </a:extLst>
              </p:cNvPr>
              <p:cNvSpPr txBox="1"/>
              <p:nvPr/>
            </p:nvSpPr>
            <p:spPr>
              <a:xfrm>
                <a:off x="327781" y="1211817"/>
                <a:ext cx="4604959" cy="707886"/>
              </a:xfrm>
              <a:prstGeom prst="rect">
                <a:avLst/>
              </a:prstGeom>
              <a:noFill/>
            </p:spPr>
            <p:txBody>
              <a:bodyPr wrap="square">
                <a:spAutoFit/>
              </a:bodyPr>
              <a:lstStyle/>
              <a:p>
                <a:pPr algn="ctr"/>
                <a:r>
                  <a:rPr lang="en-CN" sz="2000" dirty="0">
                    <a:latin typeface="Times New Roman" panose="02020603050405020304" pitchFamily="18" charset="0"/>
                    <a:cs typeface="Times New Roman" panose="02020603050405020304" pitchFamily="18" charset="0"/>
                  </a:rPr>
                  <a:t>PDD </a:t>
                </a:r>
                <a:r>
                  <a:rPr lang="en-CN" sz="2000" dirty="0">
                    <a:solidFill>
                      <a:srgbClr val="9F0007"/>
                    </a:solidFill>
                    <a:latin typeface="Times New Roman" panose="02020603050405020304" pitchFamily="18" charset="0"/>
                    <a:cs typeface="Times New Roman" panose="02020603050405020304" pitchFamily="18" charset="0"/>
                  </a:rPr>
                  <a:t>"</a:t>
                </a:r>
                <a:r>
                  <a:rPr lang="en-CN" sz="2000" b="1" dirty="0">
                    <a:solidFill>
                      <a:srgbClr val="9F0007"/>
                    </a:solidFill>
                    <a:latin typeface="Times New Roman" panose="02020603050405020304" pitchFamily="18" charset="0"/>
                    <a:cs typeface="Times New Roman" panose="02020603050405020304" pitchFamily="18" charset="0"/>
                  </a:rPr>
                  <a:t>Products Find People</a:t>
                </a:r>
                <a:r>
                  <a:rPr lang="en-CN" sz="2000" dirty="0">
                    <a:solidFill>
                      <a:srgbClr val="9F0007"/>
                    </a:solidFill>
                    <a:latin typeface="Times New Roman" panose="02020603050405020304" pitchFamily="18" charset="0"/>
                    <a:cs typeface="Times New Roman" panose="02020603050405020304" pitchFamily="18" charset="0"/>
                  </a:rPr>
                  <a:t>"</a:t>
                </a:r>
              </a:p>
              <a:p>
                <a:pPr algn="ctr"/>
                <a:r>
                  <a:rPr lang="en-CN" sz="2000" dirty="0">
                    <a:latin typeface="Times New Roman" panose="02020603050405020304" pitchFamily="18" charset="0"/>
                    <a:cs typeface="Times New Roman" panose="02020603050405020304" pitchFamily="18" charset="0"/>
                  </a:rPr>
                  <a:t>Team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a:t>
                </a:r>
                <a:r>
                  <a:rPr lang="en-CN" sz="2000" dirty="0">
                    <a:latin typeface="Times New Roman" panose="02020603050405020304" pitchFamily="18" charset="0"/>
                    <a:cs typeface="Times New Roman" panose="02020603050405020304" pitchFamily="18" charset="0"/>
                  </a:rPr>
                  <a:t> Low Price Logic</a:t>
                </a:r>
              </a:p>
            </p:txBody>
          </p:sp>
          <p:grpSp>
            <p:nvGrpSpPr>
              <p:cNvPr id="56" name="Group 55">
                <a:extLst>
                  <a:ext uri="{FF2B5EF4-FFF2-40B4-BE49-F238E27FC236}">
                    <a16:creationId xmlns:a16="http://schemas.microsoft.com/office/drawing/2014/main" id="{CE667672-13D6-6449-9014-178A80872FED}"/>
                  </a:ext>
                </a:extLst>
              </p:cNvPr>
              <p:cNvGrpSpPr/>
              <p:nvPr/>
            </p:nvGrpSpPr>
            <p:grpSpPr>
              <a:xfrm>
                <a:off x="327781" y="2070046"/>
                <a:ext cx="4604959" cy="4617325"/>
                <a:chOff x="327781" y="1943900"/>
                <a:chExt cx="4604959" cy="4617325"/>
              </a:xfrm>
            </p:grpSpPr>
            <p:sp>
              <p:nvSpPr>
                <p:cNvPr id="7" name="Rounded Rectangle 6">
                  <a:extLst>
                    <a:ext uri="{FF2B5EF4-FFF2-40B4-BE49-F238E27FC236}">
                      <a16:creationId xmlns:a16="http://schemas.microsoft.com/office/drawing/2014/main" id="{B338CFE6-EAB8-0044-A12C-A4D4AB413CEA}"/>
                    </a:ext>
                  </a:extLst>
                </p:cNvPr>
                <p:cNvSpPr/>
                <p:nvPr/>
              </p:nvSpPr>
              <p:spPr>
                <a:xfrm>
                  <a:off x="327781" y="2583378"/>
                  <a:ext cx="495179" cy="326878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User</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sp>
              <p:nvSpPr>
                <p:cNvPr id="8" name="Rounded Rectangle 7">
                  <a:extLst>
                    <a:ext uri="{FF2B5EF4-FFF2-40B4-BE49-F238E27FC236}">
                      <a16:creationId xmlns:a16="http://schemas.microsoft.com/office/drawing/2014/main" id="{88D3F400-7EEF-A64D-A3BA-A809B6503A27}"/>
                    </a:ext>
                  </a:extLst>
                </p:cNvPr>
                <p:cNvSpPr/>
                <p:nvPr/>
              </p:nvSpPr>
              <p:spPr>
                <a:xfrm>
                  <a:off x="1417441" y="2583378"/>
                  <a:ext cx="788549" cy="150856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Initial</a:t>
                  </a:r>
                  <a:endPar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endParaRPr>
                </a:p>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Group Buying</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sp>
              <p:nvSpPr>
                <p:cNvPr id="9" name="Rounded Rectangle 8">
                  <a:extLst>
                    <a:ext uri="{FF2B5EF4-FFF2-40B4-BE49-F238E27FC236}">
                      <a16:creationId xmlns:a16="http://schemas.microsoft.com/office/drawing/2014/main" id="{5B34284E-CD41-BA4B-AC0E-4D6307E7701A}"/>
                    </a:ext>
                  </a:extLst>
                </p:cNvPr>
                <p:cNvSpPr/>
                <p:nvPr/>
              </p:nvSpPr>
              <p:spPr>
                <a:xfrm>
                  <a:off x="1417441" y="4343598"/>
                  <a:ext cx="788549" cy="150856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Join</a:t>
                  </a:r>
                  <a:endPar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endParaRPr>
                </a:p>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Group Buying</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646683E5-DEA6-C149-888A-B70D5512D150}"/>
                    </a:ext>
                  </a:extLst>
                </p:cNvPr>
                <p:cNvCxnSpPr>
                  <a:cxnSpLocks/>
                  <a:endCxn id="8" idx="1"/>
                </p:cNvCxnSpPr>
                <p:nvPr/>
              </p:nvCxnSpPr>
              <p:spPr>
                <a:xfrm>
                  <a:off x="822960" y="3337659"/>
                  <a:ext cx="594481" cy="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887DF4-60A2-FA41-BA07-E2D02D80F681}"/>
                    </a:ext>
                  </a:extLst>
                </p:cNvPr>
                <p:cNvCxnSpPr>
                  <a:cxnSpLocks/>
                  <a:endCxn id="9" idx="1"/>
                </p:cNvCxnSpPr>
                <p:nvPr/>
              </p:nvCxnSpPr>
              <p:spPr>
                <a:xfrm>
                  <a:off x="822960" y="5097879"/>
                  <a:ext cx="594481" cy="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11AC9A93-FAB7-1D40-B48E-36EFD21E74C1}"/>
                    </a:ext>
                  </a:extLst>
                </p:cNvPr>
                <p:cNvSpPr/>
                <p:nvPr/>
              </p:nvSpPr>
              <p:spPr>
                <a:xfrm>
                  <a:off x="920175" y="3463488"/>
                  <a:ext cx="400050" cy="1508562"/>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Social Fission</a:t>
                  </a:r>
                  <a:endParaRPr lang="zh-CN" altLang="en-US" sz="1800"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5423329A-6C05-1F4F-BD08-4F31C4F87C1B}"/>
                    </a:ext>
                  </a:extLst>
                </p:cNvPr>
                <p:cNvCxnSpPr>
                  <a:cxnSpLocks/>
                  <a:stCxn id="8" idx="2"/>
                  <a:endCxn id="9" idx="0"/>
                </p:cNvCxnSpPr>
                <p:nvPr/>
              </p:nvCxnSpPr>
              <p:spPr>
                <a:xfrm>
                  <a:off x="1811716" y="4091940"/>
                  <a:ext cx="0" cy="251658"/>
                </a:xfrm>
                <a:prstGeom prst="straightConnector1">
                  <a:avLst/>
                </a:prstGeom>
                <a:ln w="19050">
                  <a:solidFill>
                    <a:schemeClr val="accent2">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FD2232D0-12AA-9E4C-968F-647F7B3CBC03}"/>
                    </a:ext>
                  </a:extLst>
                </p:cNvPr>
                <p:cNvCxnSpPr>
                  <a:cxnSpLocks/>
                  <a:stCxn id="8" idx="3"/>
                  <a:endCxn id="25" idx="1"/>
                </p:cNvCxnSpPr>
                <p:nvPr/>
              </p:nvCxnSpPr>
              <p:spPr>
                <a:xfrm>
                  <a:off x="2205990" y="3337659"/>
                  <a:ext cx="941539" cy="880110"/>
                </a:xfrm>
                <a:prstGeom prst="bentConnector3">
                  <a:avLst>
                    <a:gd name="adj1" fmla="val 1274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A19772E-A5D0-AD48-89A6-C8E94D735E68}"/>
                    </a:ext>
                  </a:extLst>
                </p:cNvPr>
                <p:cNvCxnSpPr>
                  <a:cxnSpLocks/>
                  <a:stCxn id="9" idx="3"/>
                  <a:endCxn id="25" idx="1"/>
                </p:cNvCxnSpPr>
                <p:nvPr/>
              </p:nvCxnSpPr>
              <p:spPr>
                <a:xfrm flipV="1">
                  <a:off x="2205990" y="4217769"/>
                  <a:ext cx="941539" cy="880110"/>
                </a:xfrm>
                <a:prstGeom prst="bentConnector3">
                  <a:avLst>
                    <a:gd name="adj1" fmla="val 12942"/>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FF327F91-F649-B641-9745-20D09D90CC52}"/>
                    </a:ext>
                  </a:extLst>
                </p:cNvPr>
                <p:cNvSpPr/>
                <p:nvPr/>
              </p:nvSpPr>
              <p:spPr>
                <a:xfrm>
                  <a:off x="3147529" y="2583378"/>
                  <a:ext cx="495179" cy="326878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roup Buying </a:t>
                  </a: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F</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ormation</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sp>
              <p:nvSpPr>
                <p:cNvPr id="33" name="Rounded Rectangle 32">
                  <a:extLst>
                    <a:ext uri="{FF2B5EF4-FFF2-40B4-BE49-F238E27FC236}">
                      <a16:creationId xmlns:a16="http://schemas.microsoft.com/office/drawing/2014/main" id="{6048C86E-FDD9-AA47-B163-A35F1015FF9C}"/>
                    </a:ext>
                  </a:extLst>
                </p:cNvPr>
                <p:cNvSpPr/>
                <p:nvPr/>
              </p:nvSpPr>
              <p:spPr>
                <a:xfrm rot="5400000">
                  <a:off x="2495566" y="3151299"/>
                  <a:ext cx="509073" cy="726446"/>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Aggregated </a:t>
                  </a:r>
                </a:p>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Demand​​</a:t>
                  </a:r>
                  <a:endParaRPr lang="zh-CN" altLang="en-US" sz="1000"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sp>
              <p:nvSpPr>
                <p:cNvPr id="34" name="Rounded Rectangle 33">
                  <a:extLst>
                    <a:ext uri="{FF2B5EF4-FFF2-40B4-BE49-F238E27FC236}">
                      <a16:creationId xmlns:a16="http://schemas.microsoft.com/office/drawing/2014/main" id="{582EA759-D0FD-BB41-A838-66B324EF08BF}"/>
                    </a:ext>
                  </a:extLst>
                </p:cNvPr>
                <p:cNvSpPr/>
                <p:nvPr/>
              </p:nvSpPr>
              <p:spPr>
                <a:xfrm>
                  <a:off x="4437561" y="2583378"/>
                  <a:ext cx="495179" cy="326878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roup Buying </a:t>
                  </a: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F</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ormation</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F7505B19-4E11-0E44-8468-E125A562B84B}"/>
                    </a:ext>
                  </a:extLst>
                </p:cNvPr>
                <p:cNvCxnSpPr>
                  <a:cxnSpLocks/>
                  <a:stCxn id="25" idx="3"/>
                  <a:endCxn id="34" idx="1"/>
                </p:cNvCxnSpPr>
                <p:nvPr/>
              </p:nvCxnSpPr>
              <p:spPr>
                <a:xfrm>
                  <a:off x="3642708" y="4217769"/>
                  <a:ext cx="794853" cy="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4CF2F1CB-BA44-A042-B7C4-212F82A0B85B}"/>
                    </a:ext>
                  </a:extLst>
                </p:cNvPr>
                <p:cNvSpPr/>
                <p:nvPr/>
              </p:nvSpPr>
              <p:spPr>
                <a:xfrm rot="5400000">
                  <a:off x="3525994" y="3151299"/>
                  <a:ext cx="1017089" cy="726446"/>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Small Profits </a:t>
                  </a:r>
                </a:p>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but </a:t>
                  </a:r>
                </a:p>
                <a:p>
                  <a:pPr algn="ctr"/>
                  <a:r>
                    <a:rPr lang="en-US" sz="1000" b="1" dirty="0">
                      <a:solidFill>
                        <a:schemeClr val="tx1"/>
                      </a:solidFill>
                      <a:latin typeface="Times New Roman" panose="02020603050405020304" pitchFamily="18" charset="0"/>
                      <a:ea typeface="PingFang SC" panose="020B0400000000000000" pitchFamily="34" charset="-122"/>
                      <a:cs typeface="Times New Roman" panose="02020603050405020304" pitchFamily="18" charset="0"/>
                    </a:rPr>
                    <a:t>Q</a:t>
                  </a: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uick </a:t>
                  </a:r>
                  <a:r>
                    <a:rPr lang="en-US" sz="1000" b="1" dirty="0">
                      <a:solidFill>
                        <a:schemeClr val="tx1"/>
                      </a:solidFill>
                      <a:latin typeface="Times New Roman" panose="02020603050405020304" pitchFamily="18" charset="0"/>
                      <a:ea typeface="PingFang SC" panose="020B0400000000000000" pitchFamily="34" charset="-122"/>
                      <a:cs typeface="Times New Roman" panose="02020603050405020304" pitchFamily="18" charset="0"/>
                    </a:rPr>
                    <a:t>T</a:t>
                  </a: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urnover​​</a:t>
                  </a:r>
                  <a:endParaRPr lang="zh-CN" altLang="en-US" sz="1000"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46" name="Elbow Connector 45">
                  <a:extLst>
                    <a:ext uri="{FF2B5EF4-FFF2-40B4-BE49-F238E27FC236}">
                      <a16:creationId xmlns:a16="http://schemas.microsoft.com/office/drawing/2014/main" id="{D063AF14-622D-8E44-A575-CADF8D6CA53D}"/>
                    </a:ext>
                  </a:extLst>
                </p:cNvPr>
                <p:cNvCxnSpPr>
                  <a:cxnSpLocks/>
                  <a:stCxn id="34" idx="2"/>
                  <a:endCxn id="7" idx="2"/>
                </p:cNvCxnSpPr>
                <p:nvPr/>
              </p:nvCxnSpPr>
              <p:spPr>
                <a:xfrm rot="5400000">
                  <a:off x="2630261" y="3797270"/>
                  <a:ext cx="12700" cy="4109780"/>
                </a:xfrm>
                <a:prstGeom prst="bentConnector3">
                  <a:avLst>
                    <a:gd name="adj1" fmla="val 2296551"/>
                  </a:avLst>
                </a:prstGeom>
                <a:ln w="19050">
                  <a:solidFill>
                    <a:schemeClr val="accent2">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92C9B99D-54C1-674D-B112-DA1E37A6BFDE}"/>
                    </a:ext>
                  </a:extLst>
                </p:cNvPr>
                <p:cNvCxnSpPr>
                  <a:cxnSpLocks/>
                  <a:stCxn id="25" idx="0"/>
                  <a:endCxn id="7" idx="0"/>
                </p:cNvCxnSpPr>
                <p:nvPr/>
              </p:nvCxnSpPr>
              <p:spPr>
                <a:xfrm rot="16200000" flipV="1">
                  <a:off x="1985245" y="1173504"/>
                  <a:ext cx="12700" cy="2819748"/>
                </a:xfrm>
                <a:prstGeom prst="bentConnector3">
                  <a:avLst>
                    <a:gd name="adj1" fmla="val 1800000"/>
                  </a:avLst>
                </a:prstGeom>
                <a:ln w="19050">
                  <a:solidFill>
                    <a:schemeClr val="accent2">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ED3EF413-D653-F14D-9E68-00C571746713}"/>
                    </a:ext>
                  </a:extLst>
                </p:cNvPr>
                <p:cNvSpPr/>
                <p:nvPr/>
              </p:nvSpPr>
              <p:spPr>
                <a:xfrm rot="5400000">
                  <a:off x="2494196" y="4938771"/>
                  <a:ext cx="365125" cy="2879784"/>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0"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a:t>
                  </a:r>
                  <a:r>
                    <a:rPr lang="en-US"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​Third-Party Logistics</a:t>
                  </a:r>
                  <a:endParaRPr lang="zh-CN" altLang="en-US"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sp>
              <p:nvSpPr>
                <p:cNvPr id="54" name="Rounded Rectangle 53">
                  <a:extLst>
                    <a:ext uri="{FF2B5EF4-FFF2-40B4-BE49-F238E27FC236}">
                      <a16:creationId xmlns:a16="http://schemas.microsoft.com/office/drawing/2014/main" id="{44CA9083-8261-D74D-ADDA-BF24E74B3E77}"/>
                    </a:ext>
                  </a:extLst>
                </p:cNvPr>
                <p:cNvSpPr/>
                <p:nvPr/>
              </p:nvSpPr>
              <p:spPr>
                <a:xfrm rot="5400000">
                  <a:off x="1785605" y="1012785"/>
                  <a:ext cx="365125" cy="2227355"/>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tx1"/>
                      </a:solidFill>
                      <a:latin typeface="Times New Roman" panose="02020603050405020304" pitchFamily="18" charset="0"/>
                      <a:ea typeface="阿里妈妈数黑体" pitchFamily="2" charset="-122"/>
                      <a:cs typeface="Times New Roman" panose="02020603050405020304" pitchFamily="18" charset="0"/>
                    </a:rPr>
                    <a:t>WeChat</a:t>
                  </a:r>
                  <a:r>
                    <a:rPr lang="zh-CN" altLang="en-US" b="1" dirty="0">
                      <a:solidFill>
                        <a:schemeClr val="tx1"/>
                      </a:solidFill>
                      <a:latin typeface="Times New Roman" panose="02020603050405020304" pitchFamily="18" charset="0"/>
                      <a:ea typeface="阿里妈妈数黑体"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阿里妈妈数黑体" pitchFamily="2" charset="-122"/>
                      <a:cs typeface="Times New Roman" panose="02020603050405020304" pitchFamily="18" charset="0"/>
                    </a:rPr>
                    <a:t>Traffic</a:t>
                  </a:r>
                  <a:endParaRPr lang="zh-CN" altLang="en-US" b="1"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grpSp>
        </p:grpSp>
        <p:cxnSp>
          <p:nvCxnSpPr>
            <p:cNvPr id="60" name="Straight Connector 59">
              <a:extLst>
                <a:ext uri="{FF2B5EF4-FFF2-40B4-BE49-F238E27FC236}">
                  <a16:creationId xmlns:a16="http://schemas.microsoft.com/office/drawing/2014/main" id="{1140C603-A46F-F54E-8B02-4ACC704300DA}"/>
                </a:ext>
              </a:extLst>
            </p:cNvPr>
            <p:cNvCxnSpPr>
              <a:cxnSpLocks/>
            </p:cNvCxnSpPr>
            <p:nvPr/>
          </p:nvCxnSpPr>
          <p:spPr>
            <a:xfrm>
              <a:off x="5707117" y="699232"/>
              <a:ext cx="0" cy="6048703"/>
            </a:xfrm>
            <a:prstGeom prst="line">
              <a:avLst/>
            </a:prstGeom>
            <a:ln w="19050">
              <a:solidFill>
                <a:srgbClr val="D20000"/>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16FB52FF-11B5-7043-91E5-02E8F4C405EE}"/>
                </a:ext>
              </a:extLst>
            </p:cNvPr>
            <p:cNvGrpSpPr/>
            <p:nvPr/>
          </p:nvGrpSpPr>
          <p:grpSpPr>
            <a:xfrm>
              <a:off x="6331994" y="1105447"/>
              <a:ext cx="5152809" cy="5399263"/>
              <a:chOff x="6356018" y="931425"/>
              <a:chExt cx="5152809" cy="5399263"/>
            </a:xfrm>
          </p:grpSpPr>
          <p:sp>
            <p:nvSpPr>
              <p:cNvPr id="62" name="Rectangle 61">
                <a:extLst>
                  <a:ext uri="{FF2B5EF4-FFF2-40B4-BE49-F238E27FC236}">
                    <a16:creationId xmlns:a16="http://schemas.microsoft.com/office/drawing/2014/main" id="{8851CD52-0A44-A44E-9F61-C663271951D1}"/>
                  </a:ext>
                </a:extLst>
              </p:cNvPr>
              <p:cNvSpPr/>
              <p:nvPr/>
            </p:nvSpPr>
            <p:spPr>
              <a:xfrm>
                <a:off x="6356019" y="931425"/>
                <a:ext cx="5152808" cy="861848"/>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dirty="0">
                    <a:solidFill>
                      <a:schemeClr val="tx1"/>
                    </a:solidFill>
                    <a:latin typeface="Times New Roman" panose="02020603050405020304" pitchFamily="18" charset="0"/>
                    <a:cs typeface="Times New Roman" panose="02020603050405020304" pitchFamily="18" charset="0"/>
                  </a:rPr>
                  <a:t>PDD Introduction</a:t>
                </a:r>
              </a:p>
              <a:p>
                <a:pPr algn="ctr"/>
                <a:r>
                  <a:rPr lang="en-CN" sz="1600" b="1" i="1" dirty="0">
                    <a:solidFill>
                      <a:srgbClr val="F40009"/>
                    </a:solidFill>
                    <a:latin typeface="Times New Roman" panose="02020603050405020304" pitchFamily="18" charset="0"/>
                    <a:cs typeface="Times New Roman" panose="02020603050405020304" pitchFamily="18" charset="0"/>
                  </a:rPr>
                  <a:t>Why PDD Take Off ?</a:t>
                </a:r>
              </a:p>
            </p:txBody>
          </p:sp>
          <p:grpSp>
            <p:nvGrpSpPr>
              <p:cNvPr id="71" name="Group 70">
                <a:extLst>
                  <a:ext uri="{FF2B5EF4-FFF2-40B4-BE49-F238E27FC236}">
                    <a16:creationId xmlns:a16="http://schemas.microsoft.com/office/drawing/2014/main" id="{D5C8FB46-927E-894A-996F-3BBF2FBB756A}"/>
                  </a:ext>
                </a:extLst>
              </p:cNvPr>
              <p:cNvGrpSpPr/>
              <p:nvPr/>
            </p:nvGrpSpPr>
            <p:grpSpPr>
              <a:xfrm>
                <a:off x="6356018" y="2074239"/>
                <a:ext cx="5152809" cy="1930311"/>
                <a:chOff x="6356018" y="1990048"/>
                <a:chExt cx="5152809" cy="1930311"/>
              </a:xfrm>
            </p:grpSpPr>
            <p:sp>
              <p:nvSpPr>
                <p:cNvPr id="64" name="Rounded Rectangle 63">
                  <a:extLst>
                    <a:ext uri="{FF2B5EF4-FFF2-40B4-BE49-F238E27FC236}">
                      <a16:creationId xmlns:a16="http://schemas.microsoft.com/office/drawing/2014/main" id="{6B0CA719-EB42-CD4C-8765-1D479F073C4B}"/>
                    </a:ext>
                  </a:extLst>
                </p:cNvPr>
                <p:cNvSpPr/>
                <p:nvPr/>
              </p:nvSpPr>
              <p:spPr>
                <a:xfrm>
                  <a:off x="9074390" y="2609504"/>
                  <a:ext cx="2204879" cy="606738"/>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Recommendation </a:t>
                  </a:r>
                </a:p>
                <a:p>
                  <a:pPr algn="ctr"/>
                  <a:r>
                    <a:rPr lang="en-US" dirty="0">
                      <a:latin typeface="Times New Roman" panose="02020603050405020304" pitchFamily="18" charset="0"/>
                      <a:cs typeface="Times New Roman" panose="02020603050405020304" pitchFamily="18" charset="0"/>
                    </a:rPr>
                    <a:t>System</a:t>
                  </a:r>
                  <a:endParaRPr lang="en-CN" dirty="0">
                    <a:latin typeface="Times New Roman" panose="02020603050405020304" pitchFamily="18" charset="0"/>
                    <a:cs typeface="Times New Roman" panose="02020603050405020304" pitchFamily="18" charset="0"/>
                  </a:endParaRPr>
                </a:p>
              </p:txBody>
            </p:sp>
            <p:sp>
              <p:nvSpPr>
                <p:cNvPr id="65" name="Rounded Rectangle 64">
                  <a:extLst>
                    <a:ext uri="{FF2B5EF4-FFF2-40B4-BE49-F238E27FC236}">
                      <a16:creationId xmlns:a16="http://schemas.microsoft.com/office/drawing/2014/main" id="{9627785C-07C9-2B4D-A90D-46B1FE9C368D}"/>
                    </a:ext>
                  </a:extLst>
                </p:cNvPr>
                <p:cNvSpPr/>
                <p:nvPr/>
              </p:nvSpPr>
              <p:spPr>
                <a:xfrm>
                  <a:off x="6718388" y="2128950"/>
                  <a:ext cx="2204894" cy="399702"/>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Network Effect</a:t>
                  </a:r>
                  <a:endParaRPr lang="en-CN" dirty="0">
                    <a:latin typeface="Times New Roman" panose="02020603050405020304" pitchFamily="18" charset="0"/>
                    <a:cs typeface="Times New Roman" panose="02020603050405020304" pitchFamily="18" charset="0"/>
                  </a:endParaRPr>
                </a:p>
              </p:txBody>
            </p:sp>
            <p:sp>
              <p:nvSpPr>
                <p:cNvPr id="66" name="Rounded Rectangle 65">
                  <a:extLst>
                    <a:ext uri="{FF2B5EF4-FFF2-40B4-BE49-F238E27FC236}">
                      <a16:creationId xmlns:a16="http://schemas.microsoft.com/office/drawing/2014/main" id="{55A37619-13B3-6C43-8694-C63CA1DD94B5}"/>
                    </a:ext>
                  </a:extLst>
                </p:cNvPr>
                <p:cNvSpPr/>
                <p:nvPr/>
              </p:nvSpPr>
              <p:spPr>
                <a:xfrm>
                  <a:off x="9074390" y="2128950"/>
                  <a:ext cx="2204894" cy="399702"/>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Platform Pricing</a:t>
                  </a:r>
                  <a:endParaRPr lang="en-CN" dirty="0">
                    <a:latin typeface="Times New Roman" panose="02020603050405020304" pitchFamily="18" charset="0"/>
                    <a:cs typeface="Times New Roman" panose="02020603050405020304" pitchFamily="18" charset="0"/>
                  </a:endParaRPr>
                </a:p>
              </p:txBody>
            </p:sp>
            <p:sp>
              <p:nvSpPr>
                <p:cNvPr id="67" name="Rounded Rectangle 66">
                  <a:extLst>
                    <a:ext uri="{FF2B5EF4-FFF2-40B4-BE49-F238E27FC236}">
                      <a16:creationId xmlns:a16="http://schemas.microsoft.com/office/drawing/2014/main" id="{08B7E30A-FBCC-2746-A30E-A43701A523B0}"/>
                    </a:ext>
                  </a:extLst>
                </p:cNvPr>
                <p:cNvSpPr/>
                <p:nvPr/>
              </p:nvSpPr>
              <p:spPr>
                <a:xfrm>
                  <a:off x="6718387" y="2609504"/>
                  <a:ext cx="2204890" cy="606738"/>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Online</a:t>
                  </a:r>
                </a:p>
                <a:p>
                  <a:pPr algn="ctr"/>
                  <a:r>
                    <a:rPr lang="en-US" dirty="0">
                      <a:latin typeface="Times New Roman" panose="02020603050405020304" pitchFamily="18" charset="0"/>
                      <a:cs typeface="Times New Roman" panose="02020603050405020304" pitchFamily="18" charset="0"/>
                    </a:rPr>
                    <a:t>Reputation</a:t>
                  </a:r>
                  <a:endParaRPr lang="en-CN" dirty="0">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92CC5BD8-69B2-D343-8E0A-024B0DAD86DF}"/>
                    </a:ext>
                  </a:extLst>
                </p:cNvPr>
                <p:cNvSpPr/>
                <p:nvPr/>
              </p:nvSpPr>
              <p:spPr>
                <a:xfrm>
                  <a:off x="6356018" y="1990048"/>
                  <a:ext cx="5152809" cy="1930311"/>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800" b="1" dirty="0">
                      <a:solidFill>
                        <a:schemeClr val="tx1"/>
                      </a:solidFill>
                      <a:latin typeface="Times New Roman" panose="02020603050405020304" pitchFamily="18" charset="0"/>
                      <a:ea typeface="优设标题黑" panose="00000500000000000000" pitchFamily="2" charset="-122"/>
                      <a:cs typeface="Times New Roman" panose="02020603050405020304" pitchFamily="18" charset="0"/>
                    </a:rPr>
                    <a:t>Theoretical Analysis</a:t>
                  </a:r>
                </a:p>
                <a:p>
                  <a:pPr algn="ctr"/>
                  <a:r>
                    <a:rPr lang="en-US" sz="1600" b="1" i="1" dirty="0">
                      <a:solidFill>
                        <a:srgbClr val="F40009"/>
                      </a:solidFill>
                      <a:latin typeface="Times New Roman" panose="02020603050405020304" pitchFamily="18" charset="0"/>
                      <a:cs typeface="Times New Roman" panose="02020603050405020304" pitchFamily="18" charset="0"/>
                    </a:rPr>
                    <a:t>How does PDD deal with the problem of fakes</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a:t>
                  </a:r>
                  <a:endParaRPr lang="en-CN" sz="1600" b="1" i="1" dirty="0">
                    <a:solidFill>
                      <a:srgbClr val="F40009"/>
                    </a:solidFill>
                    <a:latin typeface="Times New Roman" panose="02020603050405020304" pitchFamily="18" charset="0"/>
                    <a:cs typeface="Times New Roman" panose="02020603050405020304" pitchFamily="18" charset="0"/>
                  </a:endParaRPr>
                </a:p>
              </p:txBody>
            </p:sp>
          </p:grpSp>
          <p:sp>
            <p:nvSpPr>
              <p:cNvPr id="69" name="Rectangle 68">
                <a:extLst>
                  <a:ext uri="{FF2B5EF4-FFF2-40B4-BE49-F238E27FC236}">
                    <a16:creationId xmlns:a16="http://schemas.microsoft.com/office/drawing/2014/main" id="{FA08A470-E245-8F42-AD91-50C4D3BB22B9}"/>
                  </a:ext>
                </a:extLst>
              </p:cNvPr>
              <p:cNvSpPr/>
              <p:nvPr/>
            </p:nvSpPr>
            <p:spPr>
              <a:xfrm>
                <a:off x="6356018" y="4285516"/>
                <a:ext cx="5152809" cy="8801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dirty="0">
                    <a:solidFill>
                      <a:schemeClr val="tx1"/>
                    </a:solidFill>
                    <a:latin typeface="Times New Roman" panose="02020603050405020304" pitchFamily="18" charset="0"/>
                    <a:cs typeface="Times New Roman" panose="02020603050405020304" pitchFamily="18" charset="0"/>
                  </a:rPr>
                  <a:t>Extension</a:t>
                </a:r>
              </a:p>
              <a:p>
                <a:pPr algn="ctr"/>
                <a:r>
                  <a:rPr lang="en-US" sz="1600" b="1" i="1" dirty="0">
                    <a:solidFill>
                      <a:srgbClr val="F40009"/>
                    </a:solidFill>
                    <a:latin typeface="Times New Roman" panose="02020603050405020304" pitchFamily="18" charset="0"/>
                    <a:cs typeface="Times New Roman" panose="02020603050405020304" pitchFamily="18" charset="0"/>
                  </a:rPr>
                  <a:t>Can PDD</a:t>
                </a:r>
                <a:r>
                  <a:rPr lang="en-US" altLang="zh-CN" sz="1600" b="1" i="1" dirty="0">
                    <a:solidFill>
                      <a:srgbClr val="F40009"/>
                    </a:solidFill>
                    <a:latin typeface="Times New Roman" panose="02020603050405020304" pitchFamily="18" charset="0"/>
                    <a:cs typeface="Times New Roman" panose="02020603050405020304" pitchFamily="18" charset="0"/>
                  </a:rPr>
                  <a:t>’</a:t>
                </a:r>
                <a:r>
                  <a:rPr lang="en-US" sz="1600" b="1" i="1" dirty="0">
                    <a:solidFill>
                      <a:srgbClr val="F40009"/>
                    </a:solidFill>
                    <a:latin typeface="Times New Roman" panose="02020603050405020304" pitchFamily="18" charset="0"/>
                    <a:cs typeface="Times New Roman" panose="02020603050405020304" pitchFamily="18" charset="0"/>
                  </a:rPr>
                  <a:t>s path to success be replicated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a:t>
                </a:r>
              </a:p>
              <a:p>
                <a:pPr algn="ctr"/>
                <a:r>
                  <a:rPr lang="en-US" sz="1600" b="1" i="1" dirty="0">
                    <a:solidFill>
                      <a:srgbClr val="F40009"/>
                    </a:solidFill>
                    <a:latin typeface="Times New Roman" panose="02020603050405020304" pitchFamily="18" charset="0"/>
                    <a:cs typeface="Times New Roman" panose="02020603050405020304" pitchFamily="18" charset="0"/>
                  </a:rPr>
                  <a:t>What is the future direction of PDD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a:t>
                </a:r>
                <a:endParaRPr lang="en-CN" sz="1600" b="1" i="1" dirty="0">
                  <a:solidFill>
                    <a:srgbClr val="F40009"/>
                  </a:solidFill>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2DBD60CF-DCBF-274B-8B57-D6BEBD59131A}"/>
                  </a:ext>
                </a:extLst>
              </p:cNvPr>
              <p:cNvSpPr/>
              <p:nvPr/>
            </p:nvSpPr>
            <p:spPr>
              <a:xfrm>
                <a:off x="6356018" y="5450578"/>
                <a:ext cx="5152809" cy="8801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b="1" dirty="0">
                    <a:solidFill>
                      <a:schemeClr val="tx1"/>
                    </a:solidFill>
                    <a:latin typeface="Times New Roman" panose="02020603050405020304" pitchFamily="18" charset="0"/>
                    <a:cs typeface="Times New Roman" panose="02020603050405020304" pitchFamily="18" charset="0"/>
                  </a:rPr>
                  <a:t>Conclusion</a:t>
                </a:r>
                <a:endParaRPr lang="en-CN" sz="2000" b="1" i="1" dirty="0">
                  <a:solidFill>
                    <a:srgbClr val="F40009"/>
                  </a:solidFill>
                  <a:latin typeface="Times New Roman" panose="02020603050405020304" pitchFamily="18" charset="0"/>
                  <a:cs typeface="Times New Roman" panose="02020603050405020304" pitchFamily="18" charset="0"/>
                </a:endParaRPr>
              </a:p>
            </p:txBody>
          </p:sp>
          <p:cxnSp>
            <p:nvCxnSpPr>
              <p:cNvPr id="72" name="Straight Arrow Connector 71">
                <a:extLst>
                  <a:ext uri="{FF2B5EF4-FFF2-40B4-BE49-F238E27FC236}">
                    <a16:creationId xmlns:a16="http://schemas.microsoft.com/office/drawing/2014/main" id="{BFE1EB10-A710-3442-BA84-64ED7A898DB7}"/>
                  </a:ext>
                </a:extLst>
              </p:cNvPr>
              <p:cNvCxnSpPr>
                <a:cxnSpLocks/>
                <a:stCxn id="62" idx="2"/>
                <a:endCxn id="68" idx="0"/>
              </p:cNvCxnSpPr>
              <p:nvPr/>
            </p:nvCxnSpPr>
            <p:spPr>
              <a:xfrm>
                <a:off x="8932423" y="1793273"/>
                <a:ext cx="0" cy="280966"/>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098878-D0B9-004D-9980-BE7AD24D463E}"/>
                  </a:ext>
                </a:extLst>
              </p:cNvPr>
              <p:cNvCxnSpPr>
                <a:cxnSpLocks/>
                <a:stCxn id="68" idx="2"/>
                <a:endCxn id="69" idx="0"/>
              </p:cNvCxnSpPr>
              <p:nvPr/>
            </p:nvCxnSpPr>
            <p:spPr>
              <a:xfrm>
                <a:off x="8932423" y="4004550"/>
                <a:ext cx="0" cy="280966"/>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357D11B-190C-934B-94DA-5C13A3F35C4C}"/>
                  </a:ext>
                </a:extLst>
              </p:cNvPr>
              <p:cNvCxnSpPr>
                <a:cxnSpLocks/>
                <a:stCxn id="69" idx="2"/>
                <a:endCxn id="70" idx="0"/>
              </p:cNvCxnSpPr>
              <p:nvPr/>
            </p:nvCxnSpPr>
            <p:spPr>
              <a:xfrm>
                <a:off x="8932423" y="5165626"/>
                <a:ext cx="0" cy="284952"/>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5550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79" name="文本框 76">
            <a:extLst>
              <a:ext uri="{FF2B5EF4-FFF2-40B4-BE49-F238E27FC236}">
                <a16:creationId xmlns:a16="http://schemas.microsoft.com/office/drawing/2014/main" id="{328252EB-D169-454B-B281-449C438A463A}"/>
              </a:ext>
            </a:extLst>
          </p:cNvPr>
          <p:cNvSpPr txBox="1"/>
          <p:nvPr/>
        </p:nvSpPr>
        <p:spPr>
          <a:xfrm>
            <a:off x="-225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80" name="文本框 74">
            <a:extLst>
              <a:ext uri="{FF2B5EF4-FFF2-40B4-BE49-F238E27FC236}">
                <a16:creationId xmlns:a16="http://schemas.microsoft.com/office/drawing/2014/main" id="{4117EFD9-70B5-7641-93D6-674B1B89C4F5}"/>
              </a:ext>
            </a:extLst>
          </p:cNvPr>
          <p:cNvSpPr txBox="1"/>
          <p:nvPr/>
        </p:nvSpPr>
        <p:spPr>
          <a:xfrm>
            <a:off x="94350" y="1265118"/>
            <a:ext cx="6459986" cy="2554545"/>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02</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Theoretical</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Analysis</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327345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圆角矩形 61">
            <a:extLst>
              <a:ext uri="{FF2B5EF4-FFF2-40B4-BE49-F238E27FC236}">
                <a16:creationId xmlns:a16="http://schemas.microsoft.com/office/drawing/2014/main" id="{120D8E4F-951D-DF45-A0DD-636DC0094C00}"/>
              </a:ext>
            </a:extLst>
          </p:cNvPr>
          <p:cNvSpPr/>
          <p:nvPr/>
        </p:nvSpPr>
        <p:spPr>
          <a:xfrm>
            <a:off x="7289801" y="1028846"/>
            <a:ext cx="4074160" cy="3969223"/>
          </a:xfrm>
          <a:prstGeom prst="roundRect">
            <a:avLst>
              <a:gd name="adj" fmla="val 7731"/>
            </a:avLst>
          </a:prstGeom>
          <a:solidFill>
            <a:schemeClr val="accent3">
              <a:lumMod val="20000"/>
              <a:lumOff val="80000"/>
            </a:schemeClr>
          </a:solidFill>
          <a:ln w="28575"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圆角 3">
            <a:extLst>
              <a:ext uri="{FF2B5EF4-FFF2-40B4-BE49-F238E27FC236}">
                <a16:creationId xmlns:a16="http://schemas.microsoft.com/office/drawing/2014/main" id="{A500BA5D-C2A2-704D-A0D3-4719B8EACDFE}"/>
              </a:ext>
            </a:extLst>
          </p:cNvPr>
          <p:cNvSpPr/>
          <p:nvPr/>
        </p:nvSpPr>
        <p:spPr>
          <a:xfrm>
            <a:off x="-13338" y="5730897"/>
            <a:ext cx="12205338" cy="1127104"/>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2" name="Slide Number Placeholder 1">
            <a:extLst>
              <a:ext uri="{FF2B5EF4-FFF2-40B4-BE49-F238E27FC236}">
                <a16:creationId xmlns:a16="http://schemas.microsoft.com/office/drawing/2014/main" id="{92194518-58D3-8541-BA5F-51FCABD9D18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9</a:t>
            </a:fld>
            <a:endParaRPr lang="zh-CN" altLang="en-US" dirty="0"/>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a:xfrm>
            <a:off x="530940" y="170629"/>
            <a:ext cx="11158833" cy="488181"/>
          </a:xfrm>
        </p:spPr>
        <p:txBody>
          <a:bodyPr/>
          <a:lstStyle/>
          <a:p>
            <a:r>
              <a:rPr lang="en-US" altLang="zh-CN" dirty="0"/>
              <a:t>2</a:t>
            </a:r>
            <a:r>
              <a:rPr lang="en-CN" dirty="0"/>
              <a:t>.1.1 </a:t>
            </a:r>
            <a:r>
              <a:rPr lang="en-US" dirty="0"/>
              <a:t>Direct and Indirect </a:t>
            </a:r>
            <a:r>
              <a:rPr lang="en-US" dirty="0">
                <a:solidFill>
                  <a:srgbClr val="F40009"/>
                </a:solidFill>
              </a:rPr>
              <a:t>Network Effects Overview</a:t>
            </a:r>
          </a:p>
        </p:txBody>
      </p:sp>
      <p:sp>
        <p:nvSpPr>
          <p:cNvPr id="31" name="矩形: 圆角 7">
            <a:extLst>
              <a:ext uri="{FF2B5EF4-FFF2-40B4-BE49-F238E27FC236}">
                <a16:creationId xmlns:a16="http://schemas.microsoft.com/office/drawing/2014/main" id="{C5C2D205-A82D-1240-B1D0-9DACAB311AB0}"/>
              </a:ext>
            </a:extLst>
          </p:cNvPr>
          <p:cNvSpPr/>
          <p:nvPr/>
        </p:nvSpPr>
        <p:spPr>
          <a:xfrm>
            <a:off x="709931" y="5628782"/>
            <a:ext cx="10756900" cy="1127104"/>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attract flow</a:t>
            </a:r>
            <a:endParaRPr lang="zh-CN" altLang="en-US" dirty="0"/>
          </a:p>
        </p:txBody>
      </p:sp>
      <p:sp>
        <p:nvSpPr>
          <p:cNvPr id="36" name="文本框 4">
            <a:extLst>
              <a:ext uri="{FF2B5EF4-FFF2-40B4-BE49-F238E27FC236}">
                <a16:creationId xmlns:a16="http://schemas.microsoft.com/office/drawing/2014/main" id="{8143DB34-7B7F-7B44-BA36-AEB9EB7E5235}"/>
              </a:ext>
            </a:extLst>
          </p:cNvPr>
          <p:cNvSpPr txBox="1"/>
          <p:nvPr/>
        </p:nvSpPr>
        <p:spPr>
          <a:xfrm>
            <a:off x="1243330" y="1774270"/>
            <a:ext cx="1388110" cy="570230"/>
          </a:xfrm>
          <a:prstGeom prst="roundRect">
            <a:avLst/>
          </a:prstGeom>
          <a:noFill/>
          <a:ln>
            <a:solidFill>
              <a:srgbClr val="FF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Existing/seed users</a:t>
            </a:r>
          </a:p>
        </p:txBody>
      </p:sp>
      <p:cxnSp>
        <p:nvCxnSpPr>
          <p:cNvPr id="37" name="直接箭头连接符 6">
            <a:extLst>
              <a:ext uri="{FF2B5EF4-FFF2-40B4-BE49-F238E27FC236}">
                <a16:creationId xmlns:a16="http://schemas.microsoft.com/office/drawing/2014/main" id="{7E838DEE-FA8E-8D41-8F72-3DFA6E5476BE}"/>
              </a:ext>
            </a:extLst>
          </p:cNvPr>
          <p:cNvCxnSpPr/>
          <p:nvPr/>
        </p:nvCxnSpPr>
        <p:spPr>
          <a:xfrm flipV="1">
            <a:off x="2631440" y="1391365"/>
            <a:ext cx="1310005" cy="66802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8">
            <a:extLst>
              <a:ext uri="{FF2B5EF4-FFF2-40B4-BE49-F238E27FC236}">
                <a16:creationId xmlns:a16="http://schemas.microsoft.com/office/drawing/2014/main" id="{B87E34A6-DDD9-8B49-8ED7-9E1A1A11FA60}"/>
              </a:ext>
            </a:extLst>
          </p:cNvPr>
          <p:cNvCxnSpPr>
            <a:stCxn id="36" idx="3"/>
          </p:cNvCxnSpPr>
          <p:nvPr/>
        </p:nvCxnSpPr>
        <p:spPr>
          <a:xfrm>
            <a:off x="2631440" y="2059385"/>
            <a:ext cx="1310005" cy="57150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pic>
        <p:nvPicPr>
          <p:cNvPr id="39" name="图片 13">
            <a:extLst>
              <a:ext uri="{FF2B5EF4-FFF2-40B4-BE49-F238E27FC236}">
                <a16:creationId xmlns:a16="http://schemas.microsoft.com/office/drawing/2014/main" id="{2F072C5A-6C47-B244-94CD-D920DCC6ACF5}"/>
              </a:ext>
            </a:extLst>
          </p:cNvPr>
          <p:cNvPicPr>
            <a:picLocks noChangeAspect="1"/>
          </p:cNvPicPr>
          <p:nvPr/>
        </p:nvPicPr>
        <p:blipFill>
          <a:blip r:embed="rId3"/>
          <a:stretch>
            <a:fillRect/>
          </a:stretch>
        </p:blipFill>
        <p:spPr>
          <a:xfrm>
            <a:off x="5434330" y="1730455"/>
            <a:ext cx="585470" cy="560705"/>
          </a:xfrm>
          <a:prstGeom prst="rect">
            <a:avLst/>
          </a:prstGeom>
        </p:spPr>
      </p:pic>
      <p:sp>
        <p:nvSpPr>
          <p:cNvPr id="40" name="文本框 16">
            <a:extLst>
              <a:ext uri="{FF2B5EF4-FFF2-40B4-BE49-F238E27FC236}">
                <a16:creationId xmlns:a16="http://schemas.microsoft.com/office/drawing/2014/main" id="{460F74F1-2309-EE46-A1EC-DD94A4C5BDB9}"/>
              </a:ext>
            </a:extLst>
          </p:cNvPr>
          <p:cNvSpPr txBox="1"/>
          <p:nvPr/>
        </p:nvSpPr>
        <p:spPr>
          <a:xfrm>
            <a:off x="3941445" y="2470865"/>
            <a:ext cx="3356610" cy="32004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sz="1600" dirty="0">
                <a:solidFill>
                  <a:schemeClr val="tx1"/>
                </a:solidFill>
                <a:latin typeface="Times New Roman" panose="02020603050405020304" charset="0"/>
                <a:cs typeface="Times New Roman" panose="02020603050405020304" charset="0"/>
                <a:sym typeface="+mn-ea"/>
              </a:rPr>
              <a:t>Sinking market socialization is tight</a:t>
            </a:r>
          </a:p>
        </p:txBody>
      </p:sp>
      <p:sp>
        <p:nvSpPr>
          <p:cNvPr id="41" name="十字形 17">
            <a:extLst>
              <a:ext uri="{FF2B5EF4-FFF2-40B4-BE49-F238E27FC236}">
                <a16:creationId xmlns:a16="http://schemas.microsoft.com/office/drawing/2014/main" id="{0B69883C-97CE-2044-BDAD-78D0CB37DB85}"/>
              </a:ext>
            </a:extLst>
          </p:cNvPr>
          <p:cNvSpPr/>
          <p:nvPr/>
        </p:nvSpPr>
        <p:spPr>
          <a:xfrm>
            <a:off x="4747260" y="1780620"/>
            <a:ext cx="472440" cy="460375"/>
          </a:xfrm>
          <a:prstGeom prst="plus">
            <a:avLst>
              <a:gd name="adj" fmla="val 40551"/>
            </a:avLst>
          </a:prstGeom>
          <a:solidFill>
            <a:srgbClr val="F40009">
              <a:alpha val="23000"/>
            </a:srgbClr>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2" name="直接箭头连接符 18">
            <a:extLst>
              <a:ext uri="{FF2B5EF4-FFF2-40B4-BE49-F238E27FC236}">
                <a16:creationId xmlns:a16="http://schemas.microsoft.com/office/drawing/2014/main" id="{689DFA68-BCFB-1444-8225-E41D3D9DC019}"/>
              </a:ext>
            </a:extLst>
          </p:cNvPr>
          <p:cNvCxnSpPr>
            <a:stCxn id="65" idx="3"/>
            <a:endCxn id="44" idx="1"/>
          </p:cNvCxnSpPr>
          <p:nvPr/>
        </p:nvCxnSpPr>
        <p:spPr>
          <a:xfrm>
            <a:off x="7289800" y="1391365"/>
            <a:ext cx="2033270" cy="57531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43" name="直接箭头连接符 19">
            <a:extLst>
              <a:ext uri="{FF2B5EF4-FFF2-40B4-BE49-F238E27FC236}">
                <a16:creationId xmlns:a16="http://schemas.microsoft.com/office/drawing/2014/main" id="{6393E552-42CB-834D-9894-984A10322CB5}"/>
              </a:ext>
            </a:extLst>
          </p:cNvPr>
          <p:cNvCxnSpPr>
            <a:stCxn id="40" idx="3"/>
            <a:endCxn id="44" idx="1"/>
          </p:cNvCxnSpPr>
          <p:nvPr/>
        </p:nvCxnSpPr>
        <p:spPr>
          <a:xfrm flipV="1">
            <a:off x="7298055" y="1966675"/>
            <a:ext cx="2025015" cy="66421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4" name="矩形: 圆角 3">
            <a:extLst>
              <a:ext uri="{FF2B5EF4-FFF2-40B4-BE49-F238E27FC236}">
                <a16:creationId xmlns:a16="http://schemas.microsoft.com/office/drawing/2014/main" id="{A39FD69F-33AC-E077-229D-88EA807AA770}"/>
              </a:ext>
            </a:extLst>
          </p:cNvPr>
          <p:cNvSpPr/>
          <p:nvPr/>
        </p:nvSpPr>
        <p:spPr>
          <a:xfrm>
            <a:off x="843280" y="2489281"/>
            <a:ext cx="2470506" cy="346948"/>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21">
            <a:extLst>
              <a:ext uri="{FF2B5EF4-FFF2-40B4-BE49-F238E27FC236}">
                <a16:creationId xmlns:a16="http://schemas.microsoft.com/office/drawing/2014/main" id="{A9489BBA-910A-3F4D-AA70-FD4589BD64E1}"/>
              </a:ext>
            </a:extLst>
          </p:cNvPr>
          <p:cNvSpPr txBox="1"/>
          <p:nvPr/>
        </p:nvSpPr>
        <p:spPr>
          <a:xfrm>
            <a:off x="9323070" y="1653620"/>
            <a:ext cx="1688465" cy="6261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 “grouping” is easy to realize</a:t>
            </a:r>
          </a:p>
        </p:txBody>
      </p:sp>
      <p:sp>
        <p:nvSpPr>
          <p:cNvPr id="45" name="文本框 22">
            <a:extLst>
              <a:ext uri="{FF2B5EF4-FFF2-40B4-BE49-F238E27FC236}">
                <a16:creationId xmlns:a16="http://schemas.microsoft.com/office/drawing/2014/main" id="{EBF887DC-B72F-4645-B5DF-EBF5648E4B5E}"/>
              </a:ext>
            </a:extLst>
          </p:cNvPr>
          <p:cNvSpPr txBox="1"/>
          <p:nvPr/>
        </p:nvSpPr>
        <p:spPr>
          <a:xfrm>
            <a:off x="827524" y="2438422"/>
            <a:ext cx="3098679" cy="369332"/>
          </a:xfrm>
          <a:prstGeom prst="rect">
            <a:avLst/>
          </a:prstGeom>
          <a:noFill/>
        </p:spPr>
        <p:txBody>
          <a:bodyPr wrap="square" rtlCol="0" anchor="t">
            <a:spAutoFit/>
          </a:bodyPr>
          <a:lstStyle/>
          <a:p>
            <a:r>
              <a:rPr lang="en-US" altLang="zh-CN" dirty="0">
                <a:latin typeface="Times New Roman" panose="02020603050405020304" charset="0"/>
                <a:cs typeface="Times New Roman" panose="02020603050405020304" charset="0"/>
              </a:rPr>
              <a:t>a</a:t>
            </a:r>
            <a:r>
              <a:rPr lang="en-US" altLang="zh-CN" dirty="0">
                <a:solidFill>
                  <a:schemeClr val="tx1"/>
                </a:solidFill>
                <a:latin typeface="Times New Roman" panose="02020603050405020304" charset="0"/>
                <a:cs typeface="Times New Roman" panose="02020603050405020304" charset="0"/>
              </a:rPr>
              <a:t>) Attract Flow: WeChat</a:t>
            </a:r>
          </a:p>
        </p:txBody>
      </p:sp>
      <p:cxnSp>
        <p:nvCxnSpPr>
          <p:cNvPr id="46" name="直接箭头连接符 25">
            <a:extLst>
              <a:ext uri="{FF2B5EF4-FFF2-40B4-BE49-F238E27FC236}">
                <a16:creationId xmlns:a16="http://schemas.microsoft.com/office/drawing/2014/main" id="{F70A7EDA-3337-ED4C-9AF5-0F229B1BFA8A}"/>
              </a:ext>
            </a:extLst>
          </p:cNvPr>
          <p:cNvCxnSpPr>
            <a:endCxn id="63" idx="0"/>
          </p:cNvCxnSpPr>
          <p:nvPr/>
        </p:nvCxnSpPr>
        <p:spPr>
          <a:xfrm>
            <a:off x="10187940" y="2371720"/>
            <a:ext cx="1905" cy="1175385"/>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47" name="文本框 32">
            <a:extLst>
              <a:ext uri="{FF2B5EF4-FFF2-40B4-BE49-F238E27FC236}">
                <a16:creationId xmlns:a16="http://schemas.microsoft.com/office/drawing/2014/main" id="{49754F72-3FB0-2740-963F-0838682951A4}"/>
              </a:ext>
            </a:extLst>
          </p:cNvPr>
          <p:cNvSpPr txBox="1"/>
          <p:nvPr/>
        </p:nvSpPr>
        <p:spPr>
          <a:xfrm>
            <a:off x="7385685" y="3374385"/>
            <a:ext cx="1456690"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Demand Aggregation</a:t>
            </a:r>
          </a:p>
        </p:txBody>
      </p:sp>
      <p:cxnSp>
        <p:nvCxnSpPr>
          <p:cNvPr id="48" name="直接箭头连接符 35">
            <a:extLst>
              <a:ext uri="{FF2B5EF4-FFF2-40B4-BE49-F238E27FC236}">
                <a16:creationId xmlns:a16="http://schemas.microsoft.com/office/drawing/2014/main" id="{B10F3312-CE4B-2349-9FCC-B277BBEBD4B2}"/>
              </a:ext>
            </a:extLst>
          </p:cNvPr>
          <p:cNvCxnSpPr>
            <a:stCxn id="63" idx="1"/>
            <a:endCxn id="47" idx="3"/>
          </p:cNvCxnSpPr>
          <p:nvPr/>
        </p:nvCxnSpPr>
        <p:spPr>
          <a:xfrm flipH="1" flipV="1">
            <a:off x="8842375" y="3674740"/>
            <a:ext cx="525780" cy="30226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37">
            <a:extLst>
              <a:ext uri="{FF2B5EF4-FFF2-40B4-BE49-F238E27FC236}">
                <a16:creationId xmlns:a16="http://schemas.microsoft.com/office/drawing/2014/main" id="{4EA7029C-B221-A149-87DC-BF24A4FAC104}"/>
              </a:ext>
            </a:extLst>
          </p:cNvPr>
          <p:cNvCxnSpPr>
            <a:stCxn id="63" idx="1"/>
            <a:endCxn id="50" idx="3"/>
          </p:cNvCxnSpPr>
          <p:nvPr/>
        </p:nvCxnSpPr>
        <p:spPr>
          <a:xfrm flipH="1">
            <a:off x="8842375" y="3977000"/>
            <a:ext cx="525780" cy="556895"/>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50" name="文本框 39">
            <a:extLst>
              <a:ext uri="{FF2B5EF4-FFF2-40B4-BE49-F238E27FC236}">
                <a16:creationId xmlns:a16="http://schemas.microsoft.com/office/drawing/2014/main" id="{43DC6820-129A-9845-B8DF-F6CD236F816B}"/>
              </a:ext>
            </a:extLst>
          </p:cNvPr>
          <p:cNvSpPr txBox="1"/>
          <p:nvPr/>
        </p:nvSpPr>
        <p:spPr>
          <a:xfrm>
            <a:off x="7378700" y="4233540"/>
            <a:ext cx="146367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Attract more merchants</a:t>
            </a:r>
          </a:p>
        </p:txBody>
      </p:sp>
      <p:sp>
        <p:nvSpPr>
          <p:cNvPr id="51" name="文本框 40">
            <a:extLst>
              <a:ext uri="{FF2B5EF4-FFF2-40B4-BE49-F238E27FC236}">
                <a16:creationId xmlns:a16="http://schemas.microsoft.com/office/drawing/2014/main" id="{B0E17773-4F6F-1846-A339-741A5CBA1AB9}"/>
              </a:ext>
            </a:extLst>
          </p:cNvPr>
          <p:cNvSpPr txBox="1"/>
          <p:nvPr/>
        </p:nvSpPr>
        <p:spPr>
          <a:xfrm>
            <a:off x="4253230" y="338137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Mass production by merchants</a:t>
            </a:r>
          </a:p>
        </p:txBody>
      </p:sp>
      <p:cxnSp>
        <p:nvCxnSpPr>
          <p:cNvPr id="52" name="直接箭头连接符 41">
            <a:extLst>
              <a:ext uri="{FF2B5EF4-FFF2-40B4-BE49-F238E27FC236}">
                <a16:creationId xmlns:a16="http://schemas.microsoft.com/office/drawing/2014/main" id="{B74AEC26-1A7A-CF4D-9E11-7876FA9D19E5}"/>
              </a:ext>
            </a:extLst>
          </p:cNvPr>
          <p:cNvCxnSpPr>
            <a:stCxn id="47" idx="1"/>
            <a:endCxn id="51" idx="3"/>
          </p:cNvCxnSpPr>
          <p:nvPr/>
        </p:nvCxnSpPr>
        <p:spPr>
          <a:xfrm flipH="1">
            <a:off x="6790055" y="3674740"/>
            <a:ext cx="595630" cy="6985"/>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42">
            <a:extLst>
              <a:ext uri="{FF2B5EF4-FFF2-40B4-BE49-F238E27FC236}">
                <a16:creationId xmlns:a16="http://schemas.microsoft.com/office/drawing/2014/main" id="{340BC54C-4D9E-4842-A1AE-F394BFD39098}"/>
              </a:ext>
            </a:extLst>
          </p:cNvPr>
          <p:cNvCxnSpPr>
            <a:stCxn id="50" idx="1"/>
            <a:endCxn id="55" idx="3"/>
          </p:cNvCxnSpPr>
          <p:nvPr/>
        </p:nvCxnSpPr>
        <p:spPr>
          <a:xfrm flipH="1">
            <a:off x="6795135" y="4533895"/>
            <a:ext cx="583565" cy="508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55" name="文本框 43">
            <a:extLst>
              <a:ext uri="{FF2B5EF4-FFF2-40B4-BE49-F238E27FC236}">
                <a16:creationId xmlns:a16="http://schemas.microsoft.com/office/drawing/2014/main" id="{446C0C26-1088-7E47-97AB-382558D903BB}"/>
              </a:ext>
            </a:extLst>
          </p:cNvPr>
          <p:cNvSpPr txBox="1"/>
          <p:nvPr/>
        </p:nvSpPr>
        <p:spPr>
          <a:xfrm>
            <a:off x="4258310" y="423862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Stronger competition among merchants</a:t>
            </a:r>
          </a:p>
        </p:txBody>
      </p:sp>
      <p:cxnSp>
        <p:nvCxnSpPr>
          <p:cNvPr id="56" name="直接箭头连接符 45">
            <a:extLst>
              <a:ext uri="{FF2B5EF4-FFF2-40B4-BE49-F238E27FC236}">
                <a16:creationId xmlns:a16="http://schemas.microsoft.com/office/drawing/2014/main" id="{EDF0EC4B-99B4-0C4E-83D9-FF0BE1E1DED0}"/>
              </a:ext>
            </a:extLst>
          </p:cNvPr>
          <p:cNvCxnSpPr>
            <a:cxnSpLocks/>
            <a:endCxn id="58" idx="3"/>
          </p:cNvCxnSpPr>
          <p:nvPr/>
        </p:nvCxnSpPr>
        <p:spPr>
          <a:xfrm flipH="1">
            <a:off x="3941445" y="3609970"/>
            <a:ext cx="311785" cy="475582"/>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46">
            <a:extLst>
              <a:ext uri="{FF2B5EF4-FFF2-40B4-BE49-F238E27FC236}">
                <a16:creationId xmlns:a16="http://schemas.microsoft.com/office/drawing/2014/main" id="{3DF56044-67FE-0247-8CBE-0D247E09276E}"/>
              </a:ext>
            </a:extLst>
          </p:cNvPr>
          <p:cNvCxnSpPr>
            <a:cxnSpLocks/>
            <a:stCxn id="55" idx="1"/>
            <a:endCxn id="58" idx="3"/>
          </p:cNvCxnSpPr>
          <p:nvPr/>
        </p:nvCxnSpPr>
        <p:spPr>
          <a:xfrm flipH="1" flipV="1">
            <a:off x="3941445" y="4085552"/>
            <a:ext cx="316865" cy="453423"/>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58" name="文本框 48">
            <a:extLst>
              <a:ext uri="{FF2B5EF4-FFF2-40B4-BE49-F238E27FC236}">
                <a16:creationId xmlns:a16="http://schemas.microsoft.com/office/drawing/2014/main" id="{B319C681-00D3-B846-A67F-BFA2184990E8}"/>
              </a:ext>
            </a:extLst>
          </p:cNvPr>
          <p:cNvSpPr txBox="1"/>
          <p:nvPr/>
        </p:nvSpPr>
        <p:spPr>
          <a:xfrm>
            <a:off x="2717800" y="3404865"/>
            <a:ext cx="1223645" cy="1361374"/>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r>
              <a:rPr lang="en-US" altLang="zh-CN" dirty="0">
                <a:solidFill>
                  <a:schemeClr val="tx1"/>
                </a:solidFill>
                <a:latin typeface="Times New Roman" panose="02020603050405020304" charset="0"/>
                <a:cs typeface="Times New Roman" panose="02020603050405020304" charset="0"/>
                <a:sym typeface="+mn-ea"/>
              </a:rPr>
              <a:t>Diversifica-tion of products &amp; low prices</a:t>
            </a:r>
          </a:p>
        </p:txBody>
      </p:sp>
      <p:cxnSp>
        <p:nvCxnSpPr>
          <p:cNvPr id="59" name="直接箭头连接符 49">
            <a:extLst>
              <a:ext uri="{FF2B5EF4-FFF2-40B4-BE49-F238E27FC236}">
                <a16:creationId xmlns:a16="http://schemas.microsoft.com/office/drawing/2014/main" id="{2F36000A-17C9-4243-B186-459A6583F5C3}"/>
              </a:ext>
            </a:extLst>
          </p:cNvPr>
          <p:cNvCxnSpPr/>
          <p:nvPr/>
        </p:nvCxnSpPr>
        <p:spPr>
          <a:xfrm flipH="1">
            <a:off x="2400935" y="4128130"/>
            <a:ext cx="316865" cy="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60" name="文本框 52">
            <a:extLst>
              <a:ext uri="{FF2B5EF4-FFF2-40B4-BE49-F238E27FC236}">
                <a16:creationId xmlns:a16="http://schemas.microsoft.com/office/drawing/2014/main" id="{B1BE8CFD-71B2-9F44-85D7-0CC2B173CC12}"/>
              </a:ext>
            </a:extLst>
          </p:cNvPr>
          <p:cNvSpPr txBox="1"/>
          <p:nvPr/>
        </p:nvSpPr>
        <p:spPr>
          <a:xfrm>
            <a:off x="1001395" y="3698235"/>
            <a:ext cx="139954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5" name="矩形: 圆角 4">
            <a:extLst>
              <a:ext uri="{FF2B5EF4-FFF2-40B4-BE49-F238E27FC236}">
                <a16:creationId xmlns:a16="http://schemas.microsoft.com/office/drawing/2014/main" id="{CF7C2EED-6887-C593-3F2C-8BA834F3C1A2}"/>
              </a:ext>
            </a:extLst>
          </p:cNvPr>
          <p:cNvSpPr/>
          <p:nvPr/>
        </p:nvSpPr>
        <p:spPr>
          <a:xfrm>
            <a:off x="7600493" y="1033975"/>
            <a:ext cx="3763466" cy="376370"/>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31">
            <a:extLst>
              <a:ext uri="{FF2B5EF4-FFF2-40B4-BE49-F238E27FC236}">
                <a16:creationId xmlns:a16="http://schemas.microsoft.com/office/drawing/2014/main" id="{7E877EA3-79CB-444C-8B5A-D6B081CB8678}"/>
              </a:ext>
            </a:extLst>
          </p:cNvPr>
          <p:cNvSpPr txBox="1"/>
          <p:nvPr/>
        </p:nvSpPr>
        <p:spPr>
          <a:xfrm>
            <a:off x="7691145" y="1009670"/>
            <a:ext cx="3968268" cy="369332"/>
          </a:xfrm>
          <a:prstGeom prst="rect">
            <a:avLst/>
          </a:prstGeom>
          <a:noFill/>
        </p:spPr>
        <p:txBody>
          <a:bodyPr wrap="square" rtlCol="0" anchor="t">
            <a:spAutoFit/>
          </a:bodyPr>
          <a:lstStyle/>
          <a:p>
            <a:r>
              <a:rPr lang="en-US" altLang="zh-CN" dirty="0">
                <a:solidFill>
                  <a:schemeClr val="tx1"/>
                </a:solidFill>
                <a:latin typeface="Times New Roman" panose="02020603050405020304" charset="0"/>
                <a:cs typeface="Times New Roman" panose="02020603050405020304" charset="0"/>
              </a:rPr>
              <a:t>b)Customer Acquisition</a:t>
            </a:r>
            <a:r>
              <a:rPr lang="en-US" altLang="zh-CN" dirty="0">
                <a:latin typeface="Times New Roman" panose="02020603050405020304" charset="0"/>
                <a:cs typeface="Times New Roman" panose="02020603050405020304" charset="0"/>
              </a:rPr>
              <a:t>: User Referral</a:t>
            </a:r>
            <a:endParaRPr lang="en-US" altLang="zh-CN" dirty="0">
              <a:solidFill>
                <a:schemeClr val="tx1"/>
              </a:solidFill>
              <a:latin typeface="Times New Roman" panose="02020603050405020304" charset="0"/>
              <a:cs typeface="Times New Roman" panose="02020603050405020304" charset="0"/>
            </a:endParaRPr>
          </a:p>
        </p:txBody>
      </p:sp>
      <p:sp>
        <p:nvSpPr>
          <p:cNvPr id="63" name="文本框 28">
            <a:extLst>
              <a:ext uri="{FF2B5EF4-FFF2-40B4-BE49-F238E27FC236}">
                <a16:creationId xmlns:a16="http://schemas.microsoft.com/office/drawing/2014/main" id="{AEFB2F50-AE67-4642-A51B-42B97359C369}"/>
              </a:ext>
            </a:extLst>
          </p:cNvPr>
          <p:cNvSpPr txBox="1"/>
          <p:nvPr/>
        </p:nvSpPr>
        <p:spPr>
          <a:xfrm>
            <a:off x="9368155" y="3547105"/>
            <a:ext cx="164338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64" name="文本框 58">
            <a:extLst>
              <a:ext uri="{FF2B5EF4-FFF2-40B4-BE49-F238E27FC236}">
                <a16:creationId xmlns:a16="http://schemas.microsoft.com/office/drawing/2014/main" id="{BC016449-F357-CE47-800F-D380BE1F710A}"/>
              </a:ext>
            </a:extLst>
          </p:cNvPr>
          <p:cNvSpPr txBox="1"/>
          <p:nvPr/>
        </p:nvSpPr>
        <p:spPr>
          <a:xfrm>
            <a:off x="644525" y="5721899"/>
            <a:ext cx="10750550" cy="769441"/>
          </a:xfrm>
          <a:prstGeom prst="rect">
            <a:avLst/>
          </a:prstGeom>
          <a:noFill/>
        </p:spPr>
        <p:txBody>
          <a:bodyPr wrap="square" rtlCol="0" anchor="t">
            <a:spAutoFit/>
          </a:bodyPr>
          <a:lstStyle/>
          <a:p>
            <a:pPr algn="ctr"/>
            <a:r>
              <a:rPr lang="en-US" altLang="zh-CN" sz="2400" dirty="0">
                <a:latin typeface="Times New Roman" panose="02020603050405020304" pitchFamily="18" charset="0"/>
                <a:cs typeface="Times New Roman" panose="02020603050405020304" pitchFamily="18" charset="0"/>
              </a:rPr>
              <a:t>a</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Attract Flow → </a:t>
            </a:r>
            <a:r>
              <a:rPr lang="en-US" altLang="zh-CN" sz="2000" dirty="0">
                <a:latin typeface="Times New Roman" panose="02020603050405020304" pitchFamily="18" charset="0"/>
                <a:cs typeface="Times New Roman" panose="02020603050405020304" pitchFamily="18" charset="0"/>
                <a:sym typeface="+mn-ea"/>
              </a:rPr>
              <a:t>b) Customer Acquisition = </a:t>
            </a:r>
            <a:r>
              <a:rPr lang="en-US" altLang="zh-CN" sz="2000" b="1" dirty="0">
                <a:solidFill>
                  <a:srgbClr val="C00000"/>
                </a:solidFill>
                <a:latin typeface="Times New Roman" panose="02020603050405020304" pitchFamily="18" charset="0"/>
                <a:cs typeface="Times New Roman" panose="02020603050405020304" pitchFamily="18" charset="0"/>
                <a:sym typeface="+mn-ea"/>
              </a:rPr>
              <a:t>Direct Network Effects</a:t>
            </a:r>
            <a:br>
              <a:rPr lang="en-US" altLang="zh-CN" sz="2000" dirty="0">
                <a:latin typeface="Times New Roman" panose="02020603050405020304" pitchFamily="18" charset="0"/>
                <a:cs typeface="Times New Roman" panose="02020603050405020304" pitchFamily="18" charset="0"/>
                <a:sym typeface="+mn-ea"/>
              </a:rPr>
            </a:br>
            <a:r>
              <a:rPr lang="en-US" altLang="zh-CN" sz="2000" dirty="0">
                <a:latin typeface="Times New Roman" panose="02020603050405020304" pitchFamily="18" charset="0"/>
                <a:cs typeface="Times New Roman" panose="02020603050405020304" pitchFamily="18" charset="0"/>
                <a:sym typeface="+mn-ea"/>
              </a:rPr>
              <a:t>b) Customer Acquisition → c) Customer Retention = </a:t>
            </a:r>
            <a:r>
              <a:rPr lang="en-US" altLang="zh-CN" sz="2000" b="1" dirty="0">
                <a:solidFill>
                  <a:srgbClr val="C00000"/>
                </a:solidFill>
                <a:latin typeface="Times New Roman" panose="02020603050405020304" pitchFamily="18" charset="0"/>
                <a:cs typeface="Times New Roman" panose="02020603050405020304" pitchFamily="18" charset="0"/>
                <a:sym typeface="+mn-ea"/>
              </a:rPr>
              <a:t>Indirect Network Effects </a:t>
            </a:r>
          </a:p>
        </p:txBody>
      </p:sp>
      <p:sp>
        <p:nvSpPr>
          <p:cNvPr id="65" name="文本框 14">
            <a:extLst>
              <a:ext uri="{FF2B5EF4-FFF2-40B4-BE49-F238E27FC236}">
                <a16:creationId xmlns:a16="http://schemas.microsoft.com/office/drawing/2014/main" id="{18F8AD86-D13E-074C-8392-3A30039B6802}"/>
              </a:ext>
            </a:extLst>
          </p:cNvPr>
          <p:cNvSpPr txBox="1"/>
          <p:nvPr/>
        </p:nvSpPr>
        <p:spPr>
          <a:xfrm>
            <a:off x="3941445" y="1231345"/>
            <a:ext cx="3348355" cy="320040"/>
          </a:xfrm>
          <a:prstGeom prst="roundRect">
            <a:avLst/>
          </a:prstGeom>
          <a:noFill/>
          <a:ln>
            <a:solidFill>
              <a:srgbClr val="F40009"/>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sz="1600" dirty="0">
                <a:solidFill>
                  <a:schemeClr val="tx1"/>
                </a:solidFill>
                <a:latin typeface="Times New Roman" panose="02020603050405020304" charset="0"/>
                <a:cs typeface="Times New Roman" panose="02020603050405020304" charset="0"/>
                <a:sym typeface="+mn-ea"/>
              </a:rPr>
              <a:t>Relying on WeChat's huge flow</a:t>
            </a:r>
          </a:p>
        </p:txBody>
      </p:sp>
      <p:sp>
        <p:nvSpPr>
          <p:cNvPr id="7" name="Rectangle 61">
            <a:extLst>
              <a:ext uri="{FF2B5EF4-FFF2-40B4-BE49-F238E27FC236}">
                <a16:creationId xmlns:a16="http://schemas.microsoft.com/office/drawing/2014/main" id="{BF6FD175-6F94-218B-BE5C-63EEF44FCEC5}"/>
              </a:ext>
            </a:extLst>
          </p:cNvPr>
          <p:cNvSpPr/>
          <p:nvPr/>
        </p:nvSpPr>
        <p:spPr>
          <a:xfrm>
            <a:off x="828041" y="1007732"/>
            <a:ext cx="10520680" cy="184524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b="1" i="1" dirty="0">
              <a:solidFill>
                <a:srgbClr val="F40009"/>
              </a:solidFill>
              <a:latin typeface="Times New Roman" panose="02020603050405020304" pitchFamily="18" charset="0"/>
              <a:cs typeface="Times New Roman" panose="02020603050405020304" pitchFamily="18" charset="0"/>
            </a:endParaRPr>
          </a:p>
        </p:txBody>
      </p:sp>
      <p:sp>
        <p:nvSpPr>
          <p:cNvPr id="8" name="Rectangle 61">
            <a:extLst>
              <a:ext uri="{FF2B5EF4-FFF2-40B4-BE49-F238E27FC236}">
                <a16:creationId xmlns:a16="http://schemas.microsoft.com/office/drawing/2014/main" id="{6446733B-BF9B-0EDE-061F-4E436DA35A35}"/>
              </a:ext>
            </a:extLst>
          </p:cNvPr>
          <p:cNvSpPr/>
          <p:nvPr/>
        </p:nvSpPr>
        <p:spPr>
          <a:xfrm>
            <a:off x="843280" y="3067364"/>
            <a:ext cx="10505440" cy="1930705"/>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b="1" i="1" dirty="0">
              <a:solidFill>
                <a:srgbClr val="F40009"/>
              </a:solidFill>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D1B437D6-C367-5C5E-6988-ACD5B81778E9}"/>
              </a:ext>
            </a:extLst>
          </p:cNvPr>
          <p:cNvSpPr/>
          <p:nvPr/>
        </p:nvSpPr>
        <p:spPr>
          <a:xfrm>
            <a:off x="843280" y="4932612"/>
            <a:ext cx="4240784" cy="365824"/>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55">
            <a:extLst>
              <a:ext uri="{FF2B5EF4-FFF2-40B4-BE49-F238E27FC236}">
                <a16:creationId xmlns:a16="http://schemas.microsoft.com/office/drawing/2014/main" id="{E1F8F413-C6C5-8C49-9B81-698C1C373A34}"/>
              </a:ext>
            </a:extLst>
          </p:cNvPr>
          <p:cNvSpPr txBox="1"/>
          <p:nvPr/>
        </p:nvSpPr>
        <p:spPr>
          <a:xfrm>
            <a:off x="828039" y="4890576"/>
            <a:ext cx="4391661" cy="369332"/>
          </a:xfrm>
          <a:prstGeom prst="rect">
            <a:avLst/>
          </a:prstGeom>
          <a:noFill/>
        </p:spPr>
        <p:txBody>
          <a:bodyPr wrap="square" rtlCol="0" anchor="t">
            <a:spAutoFit/>
          </a:bodyPr>
          <a:lstStyle/>
          <a:p>
            <a:r>
              <a:rPr lang="en-US" altLang="zh-CN" dirty="0">
                <a:latin typeface="Times New Roman" panose="02020603050405020304" charset="0"/>
                <a:cs typeface="Times New Roman" panose="02020603050405020304" charset="0"/>
              </a:rPr>
              <a:t>c</a:t>
            </a:r>
            <a:r>
              <a:rPr lang="en-US" altLang="zh-CN" dirty="0">
                <a:solidFill>
                  <a:schemeClr val="tx1"/>
                </a:solidFill>
                <a:latin typeface="Times New Roman" panose="02020603050405020304" charset="0"/>
                <a:cs typeface="Times New Roman" panose="02020603050405020304" charset="0"/>
              </a:rPr>
              <a:t>)</a:t>
            </a:r>
            <a:r>
              <a:rPr lang="en-US" altLang="zh-CN" dirty="0">
                <a:solidFill>
                  <a:schemeClr val="tx1"/>
                </a:solidFill>
                <a:latin typeface="Times New Roman" panose="02020603050405020304" charset="0"/>
                <a:cs typeface="Times New Roman" panose="02020603050405020304" charset="0"/>
                <a:sym typeface="+mn-ea"/>
              </a:rPr>
              <a:t>Customer</a:t>
            </a:r>
            <a:r>
              <a:rPr lang="en-US" altLang="zh-CN" dirty="0">
                <a:solidFill>
                  <a:schemeClr val="tx1"/>
                </a:solidFill>
                <a:latin typeface="Times New Roman" panose="02020603050405020304" charset="0"/>
                <a:cs typeface="Times New Roman" panose="02020603050405020304" charset="0"/>
              </a:rPr>
              <a:t> Retention: Low-price Attraction</a:t>
            </a:r>
          </a:p>
        </p:txBody>
      </p:sp>
      <p:sp>
        <p:nvSpPr>
          <p:cNvPr id="12" name="Rounded Rectangle 229">
            <a:extLst>
              <a:ext uri="{FF2B5EF4-FFF2-40B4-BE49-F238E27FC236}">
                <a16:creationId xmlns:a16="http://schemas.microsoft.com/office/drawing/2014/main" id="{D11CD27F-93E8-AAFF-95E5-C6155586F442}"/>
              </a:ext>
            </a:extLst>
          </p:cNvPr>
          <p:cNvSpPr/>
          <p:nvPr/>
        </p:nvSpPr>
        <p:spPr>
          <a:xfrm>
            <a:off x="819381" y="3067364"/>
            <a:ext cx="2650452" cy="303758"/>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Indirect Network Effects</a:t>
            </a:r>
          </a:p>
        </p:txBody>
      </p:sp>
      <p:sp>
        <p:nvSpPr>
          <p:cNvPr id="11" name="Rounded Rectangle 229">
            <a:extLst>
              <a:ext uri="{FF2B5EF4-FFF2-40B4-BE49-F238E27FC236}">
                <a16:creationId xmlns:a16="http://schemas.microsoft.com/office/drawing/2014/main" id="{0865C2CB-48A1-1309-9198-71FDFDDFA3DC}"/>
              </a:ext>
            </a:extLst>
          </p:cNvPr>
          <p:cNvSpPr/>
          <p:nvPr/>
        </p:nvSpPr>
        <p:spPr>
          <a:xfrm>
            <a:off x="827524" y="993974"/>
            <a:ext cx="2650452" cy="299753"/>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Direct Network Effects</a:t>
            </a:r>
          </a:p>
        </p:txBody>
      </p:sp>
    </p:spTree>
    <p:extLst>
      <p:ext uri="{BB962C8B-B14F-4D97-AF65-F5344CB8AC3E}">
        <p14:creationId xmlns:p14="http://schemas.microsoft.com/office/powerpoint/2010/main" val="40877731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867</TotalTime>
  <Words>4762</Words>
  <Application>Microsoft Macintosh PowerPoint</Application>
  <PresentationFormat>Widescreen</PresentationFormat>
  <Paragraphs>623</Paragraphs>
  <Slides>32</Slides>
  <Notes>30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等线 Light</vt:lpstr>
      <vt:lpstr>优设标题黑</vt:lpstr>
      <vt:lpstr>Times New Roman</vt:lpstr>
      <vt:lpstr>荆南缘默体</vt:lpstr>
      <vt:lpstr>Cambria Math</vt:lpstr>
      <vt:lpstr>Montserrat</vt:lpstr>
      <vt:lpstr>Calibri</vt:lpstr>
      <vt:lpstr>庞门正道标题体</vt:lpstr>
      <vt:lpstr>阿里健康体2.0 中文 85 B</vt:lpstr>
      <vt:lpstr>KaiTi</vt:lpstr>
      <vt:lpstr>Wingdings</vt:lpstr>
      <vt:lpstr>等线</vt:lpstr>
      <vt:lpstr>荆南波波黑</vt:lpstr>
      <vt:lpstr>思源黑体 CN Medium</vt:lpstr>
      <vt:lpstr>Arial</vt:lpstr>
      <vt:lpstr>Bauhaus 93</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雪柯 郭</dc:creator>
  <cp:lastModifiedBy>凯 任</cp:lastModifiedBy>
  <cp:revision>703</cp:revision>
  <cp:lastPrinted>2025-04-17T09:03:19Z</cp:lastPrinted>
  <dcterms:created xsi:type="dcterms:W3CDTF">2024-09-24T02:15:00Z</dcterms:created>
  <dcterms:modified xsi:type="dcterms:W3CDTF">2025-04-18T03:14:59Z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FE1470E85904491C96A9FED5BBD3FD01_13</vt:lpwstr>
  </property>
  <property fmtid="{D5CDD505-2E9C-101B-9397-08002B2CF9AE}" pid="3" name="KSOProductBuildVer">
    <vt:lpwstr>2052-12.1.0.20305</vt:lpwstr>
  </property>
</Properties>
</file>